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3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4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  <p:sldMasterId id="2147483731" r:id="rId2"/>
    <p:sldMasterId id="2147483743" r:id="rId3"/>
    <p:sldMasterId id="2147483857" r:id="rId4"/>
    <p:sldMasterId id="2147483869" r:id="rId5"/>
    <p:sldMasterId id="2147483881" r:id="rId6"/>
    <p:sldMasterId id="2147483893" r:id="rId7"/>
    <p:sldMasterId id="2147483906" r:id="rId8"/>
    <p:sldMasterId id="2147483918" r:id="rId9"/>
    <p:sldMasterId id="2147483930" r:id="rId10"/>
    <p:sldMasterId id="2147483954" r:id="rId11"/>
    <p:sldMasterId id="2147483992" r:id="rId12"/>
    <p:sldMasterId id="2147484018" r:id="rId13"/>
    <p:sldMasterId id="2147484046" r:id="rId14"/>
    <p:sldMasterId id="2147484058" r:id="rId15"/>
  </p:sldMasterIdLst>
  <p:notesMasterIdLst>
    <p:notesMasterId r:id="rId71"/>
  </p:notesMasterIdLst>
  <p:handoutMasterIdLst>
    <p:handoutMasterId r:id="rId72"/>
  </p:handoutMasterIdLst>
  <p:sldIdLst>
    <p:sldId id="803" r:id="rId16"/>
    <p:sldId id="1202" r:id="rId17"/>
    <p:sldId id="1213" r:id="rId18"/>
    <p:sldId id="1131" r:id="rId19"/>
    <p:sldId id="712" r:id="rId20"/>
    <p:sldId id="713" r:id="rId21"/>
    <p:sldId id="857" r:id="rId22"/>
    <p:sldId id="1210" r:id="rId23"/>
    <p:sldId id="1214" r:id="rId24"/>
    <p:sldId id="1026" r:id="rId25"/>
    <p:sldId id="1108" r:id="rId26"/>
    <p:sldId id="1204" r:id="rId27"/>
    <p:sldId id="1038" r:id="rId28"/>
    <p:sldId id="1040" r:id="rId29"/>
    <p:sldId id="1039" r:id="rId30"/>
    <p:sldId id="1041" r:id="rId31"/>
    <p:sldId id="1042" r:id="rId32"/>
    <p:sldId id="1211" r:id="rId33"/>
    <p:sldId id="1212" r:id="rId34"/>
    <p:sldId id="1111" r:id="rId35"/>
    <p:sldId id="1043" r:id="rId36"/>
    <p:sldId id="1205" r:id="rId37"/>
    <p:sldId id="1045" r:id="rId38"/>
    <p:sldId id="1046" r:id="rId39"/>
    <p:sldId id="1095" r:id="rId40"/>
    <p:sldId id="1100" r:id="rId41"/>
    <p:sldId id="1099" r:id="rId42"/>
    <p:sldId id="1098" r:id="rId43"/>
    <p:sldId id="1207" r:id="rId44"/>
    <p:sldId id="1206" r:id="rId45"/>
    <p:sldId id="1106" r:id="rId46"/>
    <p:sldId id="1112" r:id="rId47"/>
    <p:sldId id="1113" r:id="rId48"/>
    <p:sldId id="1114" r:id="rId49"/>
    <p:sldId id="1048" r:id="rId50"/>
    <p:sldId id="1049" r:id="rId51"/>
    <p:sldId id="1050" r:id="rId52"/>
    <p:sldId id="1051" r:id="rId53"/>
    <p:sldId id="1053" r:id="rId54"/>
    <p:sldId id="1052" r:id="rId55"/>
    <p:sldId id="1054" r:id="rId56"/>
    <p:sldId id="1056" r:id="rId57"/>
    <p:sldId id="1055" r:id="rId58"/>
    <p:sldId id="1057" r:id="rId59"/>
    <p:sldId id="1058" r:id="rId60"/>
    <p:sldId id="1059" r:id="rId61"/>
    <p:sldId id="1060" r:id="rId62"/>
    <p:sldId id="1061" r:id="rId63"/>
    <p:sldId id="1062" r:id="rId64"/>
    <p:sldId id="1027" r:id="rId65"/>
    <p:sldId id="1107" r:id="rId66"/>
    <p:sldId id="1115" r:id="rId67"/>
    <p:sldId id="1116" r:id="rId68"/>
    <p:sldId id="1117" r:id="rId69"/>
    <p:sldId id="1200" r:id="rId70"/>
  </p:sldIdLst>
  <p:sldSz cx="9144000" cy="6858000" type="letter"/>
  <p:notesSz cx="7315200" cy="9601200"/>
  <p:defaultTextStyle>
    <a:defPPr>
      <a:defRPr lang="en-CA"/>
    </a:defPPr>
    <a:lvl1pPr algn="l" rtl="0" fontAlgn="base">
      <a:spcBef>
        <a:spcPct val="20000"/>
      </a:spcBef>
      <a:spcAft>
        <a:spcPct val="0"/>
      </a:spcAft>
      <a:buClr>
        <a:srgbClr val="CC0000"/>
      </a:buClr>
      <a:buFont typeface="Wingdings" pitchFamily="2" charset="2"/>
      <a:buChar char="§"/>
      <a:defRPr sz="2400" kern="1200">
        <a:solidFill>
          <a:srgbClr val="CC0000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rgbClr val="CC0000"/>
      </a:buClr>
      <a:buFont typeface="Wingdings" pitchFamily="2" charset="2"/>
      <a:buChar char="§"/>
      <a:defRPr sz="2400" kern="1200">
        <a:solidFill>
          <a:srgbClr val="CC0000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rgbClr val="CC0000"/>
      </a:buClr>
      <a:buFont typeface="Wingdings" pitchFamily="2" charset="2"/>
      <a:buChar char="§"/>
      <a:defRPr sz="2400" kern="1200">
        <a:solidFill>
          <a:srgbClr val="CC0000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rgbClr val="CC0000"/>
      </a:buClr>
      <a:buFont typeface="Wingdings" pitchFamily="2" charset="2"/>
      <a:buChar char="§"/>
      <a:defRPr sz="2400" kern="1200">
        <a:solidFill>
          <a:srgbClr val="CC0000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rgbClr val="CC0000"/>
      </a:buClr>
      <a:buFont typeface="Wingdings" pitchFamily="2" charset="2"/>
      <a:buChar char="§"/>
      <a:defRPr sz="2400" kern="1200">
        <a:solidFill>
          <a:srgbClr val="CC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CC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CC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CC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CC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FF"/>
    <a:srgbClr val="FF33CC"/>
    <a:srgbClr val="FF00FF"/>
    <a:srgbClr val="0000FF"/>
    <a:srgbClr val="E6AF00"/>
    <a:srgbClr val="800000"/>
    <a:srgbClr val="0066FF"/>
    <a:srgbClr val="8D0118"/>
    <a:srgbClr val="00CC5C"/>
    <a:srgbClr val="4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26" autoAdjust="0"/>
    <p:restoredTop sz="86421" autoAdjust="0"/>
  </p:normalViewPr>
  <p:slideViewPr>
    <p:cSldViewPr snapToObjects="1">
      <p:cViewPr varScale="1">
        <p:scale>
          <a:sx n="106" d="100"/>
          <a:sy n="106" d="100"/>
        </p:scale>
        <p:origin x="456" y="108"/>
      </p:cViewPr>
      <p:guideLst>
        <p:guide orient="horz" pos="2160"/>
        <p:guide pos="3085"/>
      </p:guideLst>
    </p:cSldViewPr>
  </p:slideViewPr>
  <p:outlineViewPr>
    <p:cViewPr>
      <p:scale>
        <a:sx n="33" d="100"/>
        <a:sy n="33" d="100"/>
      </p:scale>
      <p:origin x="0" y="-1177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>
        <p:scale>
          <a:sx n="100" d="100"/>
          <a:sy n="100" d="100"/>
        </p:scale>
        <p:origin x="-104" y="228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63" Type="http://schemas.openxmlformats.org/officeDocument/2006/relationships/slide" Target="slides/slide48.xml"/><Relationship Id="rId68" Type="http://schemas.openxmlformats.org/officeDocument/2006/relationships/slide" Target="slides/slide5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66" Type="http://schemas.openxmlformats.org/officeDocument/2006/relationships/slide" Target="slides/slide51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6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slide" Target="slides/slide41.xml"/><Relationship Id="rId64" Type="http://schemas.openxmlformats.org/officeDocument/2006/relationships/slide" Target="slides/slide49.xml"/><Relationship Id="rId69" Type="http://schemas.openxmlformats.org/officeDocument/2006/relationships/slide" Target="slides/slide54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72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slide" Target="slides/slide44.xml"/><Relationship Id="rId67" Type="http://schemas.openxmlformats.org/officeDocument/2006/relationships/slide" Target="slides/slide52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slide" Target="slides/slide39.xml"/><Relationship Id="rId62" Type="http://schemas.openxmlformats.org/officeDocument/2006/relationships/slide" Target="slides/slide47.xml"/><Relationship Id="rId70" Type="http://schemas.openxmlformats.org/officeDocument/2006/relationships/slide" Target="slides/slide55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slide" Target="slides/slide50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76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300">
                <a:solidFill>
                  <a:schemeClr val="tx1"/>
                </a:solidFill>
                <a:latin typeface="Tahoma" pitchFamily="34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300">
                <a:solidFill>
                  <a:schemeClr val="tx1"/>
                </a:solidFill>
                <a:latin typeface="Tahoma" pitchFamily="34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300">
                <a:solidFill>
                  <a:schemeClr val="tx1"/>
                </a:solidFill>
                <a:latin typeface="Tahoma" pitchFamily="34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300">
                <a:solidFill>
                  <a:schemeClr val="tx1"/>
                </a:solidFill>
                <a:latin typeface="Tahoma" pitchFamily="34" charset="0"/>
              </a:defRPr>
            </a:lvl1pPr>
          </a:lstStyle>
          <a:p>
            <a:pPr>
              <a:defRPr/>
            </a:pPr>
            <a:fld id="{6C51C9C0-E80E-430D-8936-310AE23C21BD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4754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300">
                <a:solidFill>
                  <a:schemeClr val="tx1"/>
                </a:solidFill>
                <a:latin typeface="Tahoma" pitchFamily="34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300">
                <a:solidFill>
                  <a:schemeClr val="tx1"/>
                </a:solidFill>
                <a:latin typeface="Tahoma" pitchFamily="34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39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noProof="0" smtClean="0"/>
              <a:t>Click to edit Master text styles</a:t>
            </a:r>
          </a:p>
          <a:p>
            <a:pPr lvl="1"/>
            <a:r>
              <a:rPr lang="en-CA" noProof="0" smtClean="0"/>
              <a:t>Second level</a:t>
            </a:r>
          </a:p>
          <a:p>
            <a:pPr lvl="2"/>
            <a:r>
              <a:rPr lang="en-CA" noProof="0" smtClean="0"/>
              <a:t>Third level</a:t>
            </a:r>
          </a:p>
          <a:p>
            <a:pPr lvl="3"/>
            <a:r>
              <a:rPr lang="en-CA" noProof="0" smtClean="0"/>
              <a:t>Fourth level</a:t>
            </a:r>
          </a:p>
          <a:p>
            <a:pPr lvl="4"/>
            <a:r>
              <a:rPr lang="en-CA" noProof="0" smtClean="0"/>
              <a:t>Fifth level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300">
                <a:solidFill>
                  <a:schemeClr val="tx1"/>
                </a:solidFill>
                <a:latin typeface="Tahoma" pitchFamily="34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300">
                <a:solidFill>
                  <a:schemeClr val="tx1"/>
                </a:solidFill>
                <a:latin typeface="Tahoma" pitchFamily="34" charset="0"/>
              </a:defRPr>
            </a:lvl1pPr>
          </a:lstStyle>
          <a:p>
            <a:pPr>
              <a:defRPr/>
            </a:pPr>
            <a:fld id="{BF15A72D-B65C-498D-80A3-1E441D87B3BF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7760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4931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581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4490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9751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253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4312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343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3939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7045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E019B6-584E-45C7-842C-56417B294AD1}" type="slidenum">
              <a:rPr lang="en-US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44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3175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  <a:lvl2pPr marL="770270" indent="-295354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Times New Roman" pitchFamily="18" charset="0"/>
              </a:defRPr>
            </a:lvl2pPr>
            <a:lvl3pPr marL="1184771" indent="-236619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Times New Roman" pitchFamily="18" charset="0"/>
              </a:defRPr>
            </a:lvl3pPr>
            <a:lvl4pPr marL="1659687" indent="-236619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Times New Roman" pitchFamily="18" charset="0"/>
              </a:defRPr>
            </a:lvl4pPr>
            <a:lvl5pPr marL="2132924" indent="-236619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Times New Roman" pitchFamily="18" charset="0"/>
              </a:defRPr>
            </a:lvl5pPr>
            <a:lvl6pPr marL="2616231" indent="-23661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6pPr>
            <a:lvl7pPr marL="3099537" indent="-23661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7pPr>
            <a:lvl8pPr marL="3582843" indent="-23661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8pPr>
            <a:lvl9pPr marL="4066149" indent="-236619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8050A8F-2B38-4EDD-AEAE-73EC24F542AC}" type="slidenum">
              <a:rPr lang="en-US" altLang="en-US">
                <a:solidFill>
                  <a:srgbClr val="4F81BD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</a:pPr>
              <a:t>2</a:t>
            </a:fld>
            <a:endParaRPr lang="en-US" altLang="en-US">
              <a:solidFill>
                <a:srgbClr val="4F81BD"/>
              </a:solidFill>
              <a:latin typeface="Arial" pitchFamily="34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78008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8596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1778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1778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9122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7234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1462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73501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26995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9927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9093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17382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72037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262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29302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3150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3557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00432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34068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76612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20066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8726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78094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33576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33576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4182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33576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33576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33576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33576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33576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33576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375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90191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58083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07770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43558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02390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20072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3980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1037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2733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2188" cy="3600450"/>
          </a:xfrm>
          <a:ln/>
        </p:spPr>
      </p:sp>
      <p:sp>
        <p:nvSpPr>
          <p:cNvPr id="2979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  <p:sp>
        <p:nvSpPr>
          <p:cNvPr id="297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</a:defRPr>
            </a:lvl1pPr>
            <a:lvl2pPr marL="785372" indent="-302066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208265" indent="-241653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</a:defRPr>
            </a:lvl3pPr>
            <a:lvl4pPr marL="1691571" indent="-241653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</a:defRPr>
            </a:lvl4pPr>
            <a:lvl5pPr marL="2174878" indent="-241653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</a:defRPr>
            </a:lvl5pPr>
            <a:lvl6pPr marL="2658184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</a:defRPr>
            </a:lvl6pPr>
            <a:lvl7pPr marL="3141490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</a:defRPr>
            </a:lvl7pPr>
            <a:lvl8pPr marL="3624796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</a:defRPr>
            </a:lvl8pPr>
            <a:lvl9pPr marL="4108102" indent="-24165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2424BAC9-1F39-42CF-A6C5-86B6697E9A92}" type="slidenum">
              <a:rPr lang="en-CA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8</a:t>
            </a:fld>
            <a:endParaRPr lang="en-CA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373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5A72D-B65C-498D-80A3-1E441D87B3BF}" type="slidenum">
              <a:rPr lang="en-CA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C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8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79395" y="476254"/>
            <a:ext cx="8785225" cy="85725"/>
          </a:xfrm>
          <a:prstGeom prst="rect">
            <a:avLst/>
          </a:prstGeom>
          <a:solidFill>
            <a:srgbClr val="3333CC">
              <a:alpha val="6392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en-US" sz="18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79395" y="6092825"/>
            <a:ext cx="8785225" cy="85725"/>
          </a:xfrm>
          <a:prstGeom prst="rect">
            <a:avLst/>
          </a:prstGeom>
          <a:solidFill>
            <a:srgbClr val="3333CC">
              <a:alpha val="6392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en-US" sz="18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945930" y="6708775"/>
            <a:ext cx="986933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  <a:defRPr/>
            </a:pPr>
            <a:r>
              <a:rPr lang="en-US" sz="1000" smtClean="0">
                <a:solidFill>
                  <a:srgbClr val="3333CC"/>
                </a:solidFill>
                <a:latin typeface="Arial Unicode MS" pitchFamily="34" charset="-128"/>
              </a:rPr>
              <a:t>© </a:t>
            </a:r>
            <a:r>
              <a:rPr lang="en-NZ" sz="1000" smtClean="0">
                <a:solidFill>
                  <a:srgbClr val="3333CC"/>
                </a:solidFill>
                <a:latin typeface="Arial Unicode MS" pitchFamily="34" charset="-128"/>
              </a:rPr>
              <a:t>Peter Andreae</a:t>
            </a:r>
          </a:p>
        </p:txBody>
      </p:sp>
      <p:sp>
        <p:nvSpPr>
          <p:cNvPr id="16589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79395" y="1196975"/>
            <a:ext cx="8785225" cy="1944688"/>
          </a:xfrm>
        </p:spPr>
        <p:txBody>
          <a:bodyPr/>
          <a:lstStyle>
            <a:lvl1pPr algn="ctr">
              <a:lnSpc>
                <a:spcPct val="110000"/>
              </a:lnSpc>
              <a:defRPr sz="4000"/>
            </a:lvl1pPr>
          </a:lstStyle>
          <a:p>
            <a:pPr lvl="0"/>
            <a:endParaRPr lang="en-GB" noProof="0" smtClean="0"/>
          </a:p>
        </p:txBody>
      </p:sp>
    </p:spTree>
    <p:extLst>
      <p:ext uri="{BB962C8B-B14F-4D97-AF65-F5344CB8AC3E}">
        <p14:creationId xmlns:p14="http://schemas.microsoft.com/office/powerpoint/2010/main" val="358667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5707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10"/>
            <a:ext cx="2193925" cy="685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93" y="10"/>
            <a:ext cx="6434137" cy="6858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0584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44048"/>
            <a:ext cx="913952" cy="91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52" cy="91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790"/>
            <a:ext cx="913952" cy="91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/>
          <p:cNvPicPr>
            <a:picLocks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1578"/>
            <a:ext cx="913952" cy="915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11"/>
          <p:cNvCxnSpPr>
            <a:cxnSpLocks noChangeShapeType="1"/>
          </p:cNvCxnSpPr>
          <p:nvPr userDrawn="1"/>
        </p:nvCxnSpPr>
        <p:spPr bwMode="auto">
          <a:xfrm rot="5400000">
            <a:off x="-2515041" y="3429211"/>
            <a:ext cx="6858000" cy="29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12"/>
          <p:cNvCxnSpPr>
            <a:cxnSpLocks noChangeShapeType="1"/>
          </p:cNvCxnSpPr>
          <p:nvPr userDrawn="1"/>
        </p:nvCxnSpPr>
        <p:spPr bwMode="auto">
          <a:xfrm rot="5400000">
            <a:off x="-3428246" y="3428254"/>
            <a:ext cx="6858000" cy="1494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Straight Connector 13"/>
          <p:cNvCxnSpPr>
            <a:cxnSpLocks noChangeShapeType="1"/>
          </p:cNvCxnSpPr>
          <p:nvPr userDrawn="1"/>
        </p:nvCxnSpPr>
        <p:spPr bwMode="auto">
          <a:xfrm>
            <a:off x="1494" y="913956"/>
            <a:ext cx="9142506" cy="1681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6"/>
          <p:cNvCxnSpPr>
            <a:cxnSpLocks noChangeShapeType="1"/>
          </p:cNvCxnSpPr>
          <p:nvPr userDrawn="1"/>
        </p:nvCxnSpPr>
        <p:spPr bwMode="auto">
          <a:xfrm>
            <a:off x="1" y="4"/>
            <a:ext cx="9142506" cy="1681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699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5346706" y="762001"/>
            <a:ext cx="3429000" cy="1219200"/>
          </a:xfrm>
        </p:spPr>
        <p:txBody>
          <a:bodyPr anchor="t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9699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346706" y="1905000"/>
            <a:ext cx="3429000" cy="3276600"/>
          </a:xfrm>
        </p:spPr>
        <p:txBody>
          <a:bodyPr/>
          <a:lstStyle>
            <a:lvl1pPr marL="0" indent="0">
              <a:buFont typeface="Symbol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24978402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4800" dirty="0">
                <a:solidFill>
                  <a:srgbClr val="8A1719"/>
                </a:solidFill>
                <a:latin typeface="Berlin Sans FB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2011 Dept of Computer Science - University of Houston. All rights reserved.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BBF766F4-EFE9-4D94-8BD0-101D13BBA421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1996874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3F32A3F1-A415-4011-B7A0-01A4A471CDB0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8457983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4911" y="1600200"/>
            <a:ext cx="3830637" cy="4437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948" y="1600200"/>
            <a:ext cx="3832225" cy="4437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7F513390-1251-4779-87F3-BB056F6CECF8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0895583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8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4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48" y="2174878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CD09D290-362E-42C1-A784-D6687B5E88F5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3809694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78B6F920-3E8C-434F-AD0C-D21EDBB9B89B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3306796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121751C8-C2C6-4CDE-A475-63568744A4AF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145696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BC5CE58D-9AB9-4659-85D2-A00D5FC0A99C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0822944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8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76E656FA-F92E-4840-8401-32027223A4B8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068195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10"/>
            <a:ext cx="2193925" cy="685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93" y="10"/>
            <a:ext cx="6434137" cy="6858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6845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33733828-8567-4EE2-ABC4-A53B1CD72EEE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7372271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7548" y="193675"/>
            <a:ext cx="1952625" cy="58435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4911" y="193675"/>
            <a:ext cx="5710237" cy="58435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4439A992-28C2-46FB-B9E5-ED438227F7EB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1434700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79208" y="475457"/>
            <a:ext cx="8785587" cy="85682"/>
          </a:xfrm>
          <a:prstGeom prst="rect">
            <a:avLst/>
          </a:prstGeom>
          <a:solidFill>
            <a:srgbClr val="3333CC">
              <a:alpha val="6392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en-US" sz="1800" smtClean="0">
              <a:solidFill>
                <a:srgbClr val="000000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79208" y="6093574"/>
            <a:ext cx="8785587" cy="85682"/>
          </a:xfrm>
          <a:prstGeom prst="rect">
            <a:avLst/>
          </a:prstGeom>
          <a:solidFill>
            <a:srgbClr val="3333CC">
              <a:alpha val="6392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en-US" sz="1800" smtClean="0">
              <a:solidFill>
                <a:srgbClr val="000000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946500" y="6708477"/>
            <a:ext cx="986933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  <a:defRPr/>
            </a:pPr>
            <a:r>
              <a:rPr lang="en-US" sz="1000" smtClean="0">
                <a:solidFill>
                  <a:srgbClr val="3333CC"/>
                </a:solidFill>
                <a:latin typeface="Arial Unicode MS" pitchFamily="34" charset="-128"/>
              </a:rPr>
              <a:t>© </a:t>
            </a:r>
            <a:r>
              <a:rPr lang="en-NZ" sz="1000" smtClean="0">
                <a:solidFill>
                  <a:srgbClr val="3333CC"/>
                </a:solidFill>
                <a:latin typeface="Arial Unicode MS" pitchFamily="34" charset="-128"/>
              </a:rPr>
              <a:t>Peter Andreae</a:t>
            </a:r>
          </a:p>
        </p:txBody>
      </p:sp>
      <p:sp>
        <p:nvSpPr>
          <p:cNvPr id="16589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79395" y="1196975"/>
            <a:ext cx="8785225" cy="1944688"/>
          </a:xfrm>
        </p:spPr>
        <p:txBody>
          <a:bodyPr/>
          <a:lstStyle>
            <a:lvl1pPr algn="ctr">
              <a:lnSpc>
                <a:spcPct val="110000"/>
              </a:lnSpc>
              <a:defRPr sz="4000"/>
            </a:lvl1pPr>
          </a:lstStyle>
          <a:p>
            <a:pPr lvl="0"/>
            <a:endParaRPr lang="en-GB" noProof="0" smtClean="0"/>
          </a:p>
        </p:txBody>
      </p:sp>
    </p:spTree>
    <p:extLst>
      <p:ext uri="{BB962C8B-B14F-4D97-AF65-F5344CB8AC3E}">
        <p14:creationId xmlns:p14="http://schemas.microsoft.com/office/powerpoint/2010/main" val="18274968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9619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2868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150" y="981075"/>
            <a:ext cx="4311650" cy="5876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311650" cy="5876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4026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8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4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4" y="2174878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1138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6222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79417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286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943607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/>
          <p:cNvPicPr>
            <a:picLocks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981205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/>
          <p:cNvPicPr>
            <a:picLocks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9624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11"/>
          <p:cNvCxnSpPr>
            <a:cxnSpLocks noChangeShapeType="1"/>
          </p:cNvCxnSpPr>
          <p:nvPr userDrawn="1"/>
        </p:nvCxnSpPr>
        <p:spPr bwMode="auto">
          <a:xfrm rot="5400000">
            <a:off x="-2514597" y="3429048"/>
            <a:ext cx="6858000" cy="31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" name="Straight Connector 12"/>
          <p:cNvCxnSpPr>
            <a:cxnSpLocks noChangeShapeType="1"/>
          </p:cNvCxnSpPr>
          <p:nvPr userDrawn="1"/>
        </p:nvCxnSpPr>
        <p:spPr bwMode="auto">
          <a:xfrm rot="5400000">
            <a:off x="-3428199" y="3428207"/>
            <a:ext cx="68580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" name="Straight Connector 13"/>
          <p:cNvCxnSpPr>
            <a:cxnSpLocks noChangeShapeType="1"/>
          </p:cNvCxnSpPr>
          <p:nvPr userDrawn="1"/>
        </p:nvCxnSpPr>
        <p:spPr bwMode="auto">
          <a:xfrm>
            <a:off x="1588" y="914446"/>
            <a:ext cx="9142412" cy="1589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" name="Straight Connector 16"/>
          <p:cNvCxnSpPr>
            <a:cxnSpLocks noChangeShapeType="1"/>
          </p:cNvCxnSpPr>
          <p:nvPr userDrawn="1"/>
        </p:nvCxnSpPr>
        <p:spPr bwMode="auto">
          <a:xfrm>
            <a:off x="8" y="47"/>
            <a:ext cx="9142413" cy="1589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9699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5346706" y="762001"/>
            <a:ext cx="3429000" cy="1219200"/>
          </a:xfrm>
        </p:spPr>
        <p:txBody>
          <a:bodyPr anchor="t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9699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346706" y="1905000"/>
            <a:ext cx="3429000" cy="3276600"/>
          </a:xfrm>
        </p:spPr>
        <p:txBody>
          <a:bodyPr/>
          <a:lstStyle>
            <a:lvl1pPr marL="0" indent="0">
              <a:buFont typeface="Symbol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792697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8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389952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2791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9"/>
            <a:ext cx="2193925" cy="685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93" y="9"/>
            <a:ext cx="6434137" cy="6858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1677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79388" y="476250"/>
            <a:ext cx="8785225" cy="85725"/>
          </a:xfrm>
          <a:prstGeom prst="rect">
            <a:avLst/>
          </a:prstGeom>
          <a:solidFill>
            <a:srgbClr val="3333CC">
              <a:alpha val="6392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79388" y="6092825"/>
            <a:ext cx="8785225" cy="85725"/>
          </a:xfrm>
          <a:prstGeom prst="rect">
            <a:avLst/>
          </a:prstGeom>
          <a:solidFill>
            <a:srgbClr val="3333CC">
              <a:alpha val="6392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945438" y="6708775"/>
            <a:ext cx="987425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  <a:defRPr/>
            </a:pPr>
            <a:r>
              <a:rPr lang="en-US" sz="1000" smtClean="0">
                <a:solidFill>
                  <a:srgbClr val="3333CC"/>
                </a:solidFill>
                <a:latin typeface="Arial Unicode MS" pitchFamily="34" charset="-128"/>
              </a:rPr>
              <a:t>© </a:t>
            </a:r>
            <a:r>
              <a:rPr lang="en-NZ" sz="1000" smtClean="0">
                <a:solidFill>
                  <a:srgbClr val="3333CC"/>
                </a:solidFill>
                <a:latin typeface="Arial Unicode MS" pitchFamily="34" charset="-128"/>
              </a:rPr>
              <a:t>Peter Andreae</a:t>
            </a:r>
          </a:p>
        </p:txBody>
      </p:sp>
      <p:sp>
        <p:nvSpPr>
          <p:cNvPr id="16589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79395" y="1196975"/>
            <a:ext cx="8785225" cy="1944688"/>
          </a:xfrm>
        </p:spPr>
        <p:txBody>
          <a:bodyPr/>
          <a:lstStyle>
            <a:lvl1pPr algn="ctr">
              <a:lnSpc>
                <a:spcPct val="110000"/>
              </a:lnSpc>
              <a:defRPr sz="4000"/>
            </a:lvl1pPr>
          </a:lstStyle>
          <a:p>
            <a:pPr lvl="0"/>
            <a:endParaRPr lang="en-GB" noProof="0" smtClean="0"/>
          </a:p>
        </p:txBody>
      </p:sp>
    </p:spTree>
    <p:extLst>
      <p:ext uri="{BB962C8B-B14F-4D97-AF65-F5344CB8AC3E}">
        <p14:creationId xmlns:p14="http://schemas.microsoft.com/office/powerpoint/2010/main" val="181248088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9731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4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44685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150" y="981075"/>
            <a:ext cx="4311650" cy="5876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311650" cy="5876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1079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8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7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70" y="2174878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9652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4332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04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4800" dirty="0">
                <a:solidFill>
                  <a:srgbClr val="8A1719"/>
                </a:solidFill>
                <a:latin typeface="Berlin Sans FB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srgbClr val="000000"/>
                </a:solidFill>
              </a:rPr>
              <a:t>Copyright © 2011 Dept of Computer Science - University of Houston. All rights reserved.</a:t>
            </a:r>
            <a:endParaRPr lang="en-CA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7-</a:t>
            </a:r>
            <a:fld id="{17F0196D-A400-43BF-97A4-F29B6F2DC575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5962701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73028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8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931673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4501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10"/>
            <a:ext cx="2193925" cy="685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93" y="10"/>
            <a:ext cx="6434137" cy="6858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3213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9799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6956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045789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066800"/>
            <a:ext cx="44196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066800"/>
            <a:ext cx="44196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5431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4726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16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4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Copyright © 2006 Pearson Addison-Wesley. All rights reserved.</a:t>
            </a:r>
            <a:endParaRPr lang="en-CA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7-</a:t>
            </a:r>
            <a:fld id="{EFC286E0-9596-458F-90B7-DD96C4B41100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7578008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062491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28541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241590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6920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659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06780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066800"/>
            <a:ext cx="4419600" cy="579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066800"/>
            <a:ext cx="4419600" cy="579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4915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06780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066800"/>
            <a:ext cx="4419600" cy="579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24400" y="1066800"/>
            <a:ext cx="4419600" cy="2819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24400" y="4038600"/>
            <a:ext cx="4419600" cy="2819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2928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43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/>
          <p:cNvPicPr>
            <a:picLocks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11"/>
          <p:cNvCxnSpPr>
            <a:cxnSpLocks noChangeShapeType="1"/>
          </p:cNvCxnSpPr>
          <p:nvPr userDrawn="1"/>
        </p:nvCxnSpPr>
        <p:spPr bwMode="auto">
          <a:xfrm rot="5400000">
            <a:off x="-2514599" y="3429000"/>
            <a:ext cx="6858000" cy="31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12"/>
          <p:cNvCxnSpPr>
            <a:cxnSpLocks noChangeShapeType="1"/>
          </p:cNvCxnSpPr>
          <p:nvPr userDrawn="1"/>
        </p:nvCxnSpPr>
        <p:spPr bwMode="auto">
          <a:xfrm rot="5400000">
            <a:off x="-3428206" y="3428206"/>
            <a:ext cx="68580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Straight Connector 13"/>
          <p:cNvCxnSpPr>
            <a:cxnSpLocks noChangeShapeType="1"/>
          </p:cNvCxnSpPr>
          <p:nvPr userDrawn="1"/>
        </p:nvCxnSpPr>
        <p:spPr bwMode="auto">
          <a:xfrm>
            <a:off x="1588" y="914400"/>
            <a:ext cx="91424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6"/>
          <p:cNvCxnSpPr>
            <a:cxnSpLocks noChangeShapeType="1"/>
          </p:cNvCxnSpPr>
          <p:nvPr userDrawn="1"/>
        </p:nvCxnSpPr>
        <p:spPr bwMode="auto">
          <a:xfrm>
            <a:off x="0" y="0"/>
            <a:ext cx="9142413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699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5346706" y="762001"/>
            <a:ext cx="3429000" cy="1219200"/>
          </a:xfrm>
        </p:spPr>
        <p:txBody>
          <a:bodyPr anchor="t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9699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346706" y="1905000"/>
            <a:ext cx="3429000" cy="3276600"/>
          </a:xfrm>
        </p:spPr>
        <p:txBody>
          <a:bodyPr/>
          <a:lstStyle>
            <a:lvl1pPr marL="0" indent="0">
              <a:buFont typeface="Symbol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4263520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4800" dirty="0">
                <a:solidFill>
                  <a:srgbClr val="8A1719"/>
                </a:solidFill>
                <a:latin typeface="Berlin Sans FB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2011 Dept of Computer Science - University of Houston. All rights reserved.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12F6D8D7-F462-4C60-9E51-093E3B3199D3}" type="slidenum">
              <a:rPr lang="en-US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21629351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4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BE8143DF-2C93-4372-B1A1-82C6450F3A75}" type="slidenum">
              <a:rPr lang="en-US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61751100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4933" y="1600200"/>
            <a:ext cx="3830637" cy="4437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970" y="1600200"/>
            <a:ext cx="3832225" cy="4437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Copyright © 2006 Pearson Addison-Wesley. All rights reserved.</a:t>
            </a:r>
            <a:endParaRPr lang="en-CA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7-</a:t>
            </a:r>
            <a:fld id="{B025B15D-E62A-4226-BA76-09DE423ED78D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0583114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4933" y="1600200"/>
            <a:ext cx="3830637" cy="4437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970" y="1600200"/>
            <a:ext cx="3832225" cy="4437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798939E8-B06B-404D-BE79-230194A523DB}" type="slidenum">
              <a:rPr lang="en-US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189403308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8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7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70" y="2174878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105D1046-8BBF-4FAC-9E6A-1D1E731FAB46}" type="slidenum">
              <a:rPr lang="en-US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492827553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5E99E85A-BE16-4EA0-AA83-971FC2C28100}" type="slidenum">
              <a:rPr lang="en-US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564756251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3677B335-CADA-4CD1-BA28-73D96FF30761}" type="slidenum">
              <a:rPr lang="en-US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706032614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9E97820B-ABF2-47AA-BBB5-981581D5739C}" type="slidenum">
              <a:rPr lang="en-US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596205084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8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A014FFD7-8468-4BB7-91A6-C5166AB11314}" type="slidenum">
              <a:rPr lang="en-US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044336259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033AE23D-E468-4D28-8872-B9CC531CDE9E}" type="slidenum">
              <a:rPr lang="en-US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566206197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7570" y="193675"/>
            <a:ext cx="1952625" cy="58435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4933" y="193675"/>
            <a:ext cx="5710237" cy="58435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D16BE5AD-D360-4DE1-A61A-B095F69814B7}" type="slidenum">
              <a:rPr lang="en-US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578860264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6"/>
          </a:xfrm>
        </p:spPr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449263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Java Programming: From Problem Analysis to Program Design, 5e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449263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fld id="{E1E50C44-A579-457E-A3AC-7A26655547A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3248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449263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Java Programming: From Problem Analysis to Program Design, 5e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449263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fld id="{824A9C70-9AC4-4E94-9FA9-896D9E244F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16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8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7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70" y="2174878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Copyright © 2006 Pearson Addison-Wesley. All rights reserved.</a:t>
            </a:r>
            <a:endParaRPr lang="en-CA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7-</a:t>
            </a:r>
            <a:fld id="{F8B1EE59-61B1-4D56-8C81-658783412614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5644542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46"/>
            <a:ext cx="7772400" cy="1362075"/>
          </a:xfrm>
        </p:spPr>
        <p:txBody>
          <a:bodyPr rtlCol="0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rtlCol="0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449263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Java Programming: From Problem Analysis to Program Design, 5e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449263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fld id="{910ED5E5-F0F6-4998-9946-E95729127D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28372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2"/>
            <a:ext cx="3810000" cy="41148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2"/>
            <a:ext cx="3810000" cy="41148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449263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Java Programming: From Problem Analysis to Program Design, 5e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449263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fld id="{21EE41E1-1BD0-40A0-9AA2-65E570C76E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7534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</p:spPr>
        <p:txBody>
          <a:bodyPr rtlCol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8"/>
            <a:ext cx="4040188" cy="395128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8" y="1535113"/>
            <a:ext cx="4041775" cy="63976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8" y="2174878"/>
            <a:ext cx="4041775" cy="395128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449263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Java Programming: From Problem Analysis to Program Design, 5e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449263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fld id="{77F0D406-CF7B-4A16-86F1-1D0533973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40000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449263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Java Programming: From Problem Analysis to Program Design, 5e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449263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fld id="{A34BD1A8-6903-4426-867F-AAF542B960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53084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449263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Java Programming: From Problem Analysis to Program Design, 5e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449263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fld id="{13649292-AF81-4716-8D62-1965AE23B8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99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0"/>
            <a:ext cx="5111750" cy="585311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449263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Java Programming: From Problem Analysis to Program Design, 5e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449263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fld id="{73A2503B-3E7A-4921-AD1B-FAFDBC4C1EE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15379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8"/>
            <a:ext cx="5486400" cy="411480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449263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Java Programming: From Problem Analysis to Program Design, 5e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449263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fld id="{337D6816-261F-4D08-AA72-1B7A9F22B0D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9400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449263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Java Programming: From Problem Analysis to Program Design, 5e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449263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fld id="{E85C8E96-768F-45AE-ACA7-E2158A8D47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7500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2"/>
            <a:ext cx="3810000" cy="4114800"/>
          </a:xfrm>
        </p:spPr>
        <p:txBody>
          <a:bodyPr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6"/>
            <a:ext cx="3810000" cy="1981200"/>
          </a:xfrm>
        </p:spPr>
        <p:txBody>
          <a:bodyPr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449263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Java Programming: From Problem Analysis to Program Design, 5e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449263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fld id="{DDA09F1E-48D1-4322-9121-BFBE21634E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67514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2"/>
            <a:ext cx="3810000" cy="4114800"/>
          </a:xfrm>
        </p:spPr>
        <p:txBody>
          <a:bodyPr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2"/>
            <a:ext cx="3810000" cy="4114800"/>
          </a:xfrm>
        </p:spPr>
        <p:txBody>
          <a:bodyPr rtlCol="0"/>
          <a:lstStyle/>
          <a:p>
            <a:pPr lvl="0"/>
            <a:endParaRPr lang="en-US" noProof="0" dirty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449263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en-US"/>
              <a:t>Java Programming: From Problem Analysis to Program Design, 5e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449263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fld id="{FB58E8E8-DC21-4EEE-BCDB-05DE7922E6F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89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Copyright © 2006 Pearson Addison-Wesley. All rights reserved.</a:t>
            </a:r>
            <a:endParaRPr lang="en-CA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7-</a:t>
            </a:r>
            <a:fld id="{D335944B-89CD-41AD-ABC9-E2E73BD8D568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931280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Copyright © 2006 Pearson Addison-Wesley. All rights reserved.</a:t>
            </a:r>
            <a:endParaRPr lang="en-CA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7-</a:t>
            </a:r>
            <a:fld id="{85267821-6C96-4613-9576-58B22DF3E30D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40192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Copyright © 2006 Pearson Addison-Wesley. All rights reserved.</a:t>
            </a:r>
            <a:endParaRPr lang="en-CA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7-</a:t>
            </a:r>
            <a:fld id="{19C3D8D4-1AED-43F1-BF31-D5B3D09AD214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45176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70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8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Copyright © 2006 Pearson Addison-Wesley. All rights reserved.</a:t>
            </a:r>
            <a:endParaRPr lang="en-CA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7-</a:t>
            </a:r>
            <a:fld id="{B6BDF265-E2FE-43DB-BDF2-D0C20EA9B663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989508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Copyright © 2006 Pearson Addison-Wesley. All rights reserved.</a:t>
            </a:r>
            <a:endParaRPr lang="en-CA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7-</a:t>
            </a:r>
            <a:fld id="{6D7FB175-BA24-43A7-B9FA-CD5E2B9EB9A3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7517349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7570" y="193675"/>
            <a:ext cx="1952625" cy="58435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4933" y="193675"/>
            <a:ext cx="5710237" cy="58435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Copyright © 2006 Pearson Addison-Wesley. All rights reserved.</a:t>
            </a:r>
            <a:endParaRPr lang="en-CA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7-</a:t>
            </a:r>
            <a:fld id="{A6A530F1-248D-448B-8113-1396E67EE5C9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658409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C++ Programming: From Problem Analysis to Program Design, Fifth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2E5111-79C7-4572-9715-AA99CA585E4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9187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C++ Programming: From Problem Analysis to Program Design, Fifth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64DBC5-7123-4C37-8CFF-3F3988DD601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4087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4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C++ Programming: From Problem Analysis to Program Design, Fifth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34B2B-E8C6-4773-A471-15BDB80507E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7393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C++ Programming: From Problem Analysis to Program Design, Fifth Edition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EA6A73-67B9-49D7-8340-F092251624B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5190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8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7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70" y="2174878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C++ Programming: From Problem Analysis to Program Design, Fifth Edition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7C782A-0BF8-4212-8EBD-F6E118610C9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8487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C++ Programming: From Problem Analysis to Program Design, Fifth Edition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70701D-9BED-4B22-8D50-C82B070A58B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5187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C++ Programming: From Problem Analysis to Program Design, Fifth Edition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2566B6-BD59-46B7-B59E-D34B01994BC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809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4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17912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C++ Programming: From Problem Analysis to Program Design, Fifth Edition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DF9357-4E65-45DA-A18D-99236DA5DD1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0186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8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C++ Programming: From Problem Analysis to Program Design, Fifth Edition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5FD76-0051-4269-9C9B-1D7C166039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0934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C++ Programming: From Problem Analysis to Program Design, Fifth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03882C-1725-4847-8AD4-EBAD8021DEA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8002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4" y="274685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85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C++ Programming: From Problem Analysis to Program Design, Fifth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CB861-AD11-4BF7-A1D1-107FA014F4C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0808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79214" y="475457"/>
            <a:ext cx="8785587" cy="85682"/>
          </a:xfrm>
          <a:prstGeom prst="rect">
            <a:avLst/>
          </a:prstGeom>
          <a:solidFill>
            <a:srgbClr val="3333CC">
              <a:alpha val="6392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en-US" sz="18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79214" y="6093574"/>
            <a:ext cx="8785587" cy="85682"/>
          </a:xfrm>
          <a:prstGeom prst="rect">
            <a:avLst/>
          </a:prstGeom>
          <a:solidFill>
            <a:srgbClr val="3333CC">
              <a:alpha val="6392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en-US" sz="18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946500" y="6708479"/>
            <a:ext cx="986933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  <a:defRPr/>
            </a:pPr>
            <a:r>
              <a:rPr lang="en-US" sz="1000" smtClean="0">
                <a:solidFill>
                  <a:srgbClr val="3333CC"/>
                </a:solidFill>
                <a:latin typeface="Arial Unicode MS" pitchFamily="34" charset="-128"/>
              </a:rPr>
              <a:t>© </a:t>
            </a:r>
            <a:r>
              <a:rPr lang="en-NZ" sz="1000" smtClean="0">
                <a:solidFill>
                  <a:srgbClr val="3333CC"/>
                </a:solidFill>
                <a:latin typeface="Arial Unicode MS" pitchFamily="34" charset="-128"/>
              </a:rPr>
              <a:t>Peter Andreae</a:t>
            </a:r>
          </a:p>
        </p:txBody>
      </p:sp>
      <p:sp>
        <p:nvSpPr>
          <p:cNvPr id="16589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79395" y="1196975"/>
            <a:ext cx="8785225" cy="1944688"/>
          </a:xfrm>
        </p:spPr>
        <p:txBody>
          <a:bodyPr/>
          <a:lstStyle>
            <a:lvl1pPr algn="ctr">
              <a:lnSpc>
                <a:spcPct val="110000"/>
              </a:lnSpc>
              <a:defRPr sz="4000"/>
            </a:lvl1pPr>
          </a:lstStyle>
          <a:p>
            <a:pPr lvl="0"/>
            <a:endParaRPr lang="en-GB" noProof="0" smtClean="0"/>
          </a:p>
        </p:txBody>
      </p:sp>
    </p:spTree>
    <p:extLst>
      <p:ext uri="{BB962C8B-B14F-4D97-AF65-F5344CB8AC3E}">
        <p14:creationId xmlns:p14="http://schemas.microsoft.com/office/powerpoint/2010/main" val="2174767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827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5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062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150" y="981075"/>
            <a:ext cx="4311650" cy="5876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311650" cy="5876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1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8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7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77" y="2174878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351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4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150" y="981075"/>
            <a:ext cx="4311650" cy="5876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311650" cy="5876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820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4679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87303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8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6384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2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10"/>
            <a:ext cx="2193925" cy="685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93" y="10"/>
            <a:ext cx="6434137" cy="6858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23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79214" y="475457"/>
            <a:ext cx="8785587" cy="85682"/>
          </a:xfrm>
          <a:prstGeom prst="rect">
            <a:avLst/>
          </a:prstGeom>
          <a:solidFill>
            <a:srgbClr val="3333CC">
              <a:alpha val="6392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en-US" sz="18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79214" y="6093574"/>
            <a:ext cx="8785587" cy="85682"/>
          </a:xfrm>
          <a:prstGeom prst="rect">
            <a:avLst/>
          </a:prstGeom>
          <a:solidFill>
            <a:srgbClr val="3333CC">
              <a:alpha val="6392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en-US" sz="18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946500" y="6708479"/>
            <a:ext cx="986933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  <a:defRPr/>
            </a:pPr>
            <a:r>
              <a:rPr lang="en-US" sz="1000" smtClean="0">
                <a:solidFill>
                  <a:srgbClr val="3333CC"/>
                </a:solidFill>
                <a:latin typeface="Arial Unicode MS" pitchFamily="34" charset="-128"/>
              </a:rPr>
              <a:t>© </a:t>
            </a:r>
            <a:r>
              <a:rPr lang="en-NZ" sz="1000" smtClean="0">
                <a:solidFill>
                  <a:srgbClr val="3333CC"/>
                </a:solidFill>
                <a:latin typeface="Arial Unicode MS" pitchFamily="34" charset="-128"/>
              </a:rPr>
              <a:t>Peter Andreae</a:t>
            </a:r>
          </a:p>
        </p:txBody>
      </p:sp>
      <p:sp>
        <p:nvSpPr>
          <p:cNvPr id="16589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79395" y="1196975"/>
            <a:ext cx="8785225" cy="1944688"/>
          </a:xfrm>
        </p:spPr>
        <p:txBody>
          <a:bodyPr/>
          <a:lstStyle>
            <a:lvl1pPr algn="ctr">
              <a:lnSpc>
                <a:spcPct val="110000"/>
              </a:lnSpc>
              <a:defRPr sz="4000"/>
            </a:lvl1pPr>
          </a:lstStyle>
          <a:p>
            <a:pPr lvl="0"/>
            <a:endParaRPr lang="en-GB" noProof="0" smtClean="0"/>
          </a:p>
        </p:txBody>
      </p:sp>
    </p:spTree>
    <p:extLst>
      <p:ext uri="{BB962C8B-B14F-4D97-AF65-F5344CB8AC3E}">
        <p14:creationId xmlns:p14="http://schemas.microsoft.com/office/powerpoint/2010/main" val="25069089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186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5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9196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150" y="981075"/>
            <a:ext cx="4311650" cy="5876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311650" cy="5876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0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8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74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74" y="2174878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1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8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7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70" y="2174878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0653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152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5166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93271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8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16369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074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10"/>
            <a:ext cx="2193925" cy="685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93" y="10"/>
            <a:ext cx="6434137" cy="6858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566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44048"/>
            <a:ext cx="913952" cy="91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52" cy="91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790"/>
            <a:ext cx="913952" cy="91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/>
          <p:cNvPicPr>
            <a:picLocks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1578"/>
            <a:ext cx="913952" cy="915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11"/>
          <p:cNvCxnSpPr>
            <a:cxnSpLocks noChangeShapeType="1"/>
          </p:cNvCxnSpPr>
          <p:nvPr userDrawn="1"/>
        </p:nvCxnSpPr>
        <p:spPr bwMode="auto">
          <a:xfrm rot="5400000">
            <a:off x="-2515041" y="3429225"/>
            <a:ext cx="6858000" cy="29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12"/>
          <p:cNvCxnSpPr>
            <a:cxnSpLocks noChangeShapeType="1"/>
          </p:cNvCxnSpPr>
          <p:nvPr userDrawn="1"/>
        </p:nvCxnSpPr>
        <p:spPr bwMode="auto">
          <a:xfrm rot="5400000">
            <a:off x="-3428246" y="3428254"/>
            <a:ext cx="6858000" cy="1494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Straight Connector 13"/>
          <p:cNvCxnSpPr>
            <a:cxnSpLocks noChangeShapeType="1"/>
          </p:cNvCxnSpPr>
          <p:nvPr userDrawn="1"/>
        </p:nvCxnSpPr>
        <p:spPr bwMode="auto">
          <a:xfrm>
            <a:off x="1494" y="913956"/>
            <a:ext cx="9142506" cy="1681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6"/>
          <p:cNvCxnSpPr>
            <a:cxnSpLocks noChangeShapeType="1"/>
          </p:cNvCxnSpPr>
          <p:nvPr userDrawn="1"/>
        </p:nvCxnSpPr>
        <p:spPr bwMode="auto">
          <a:xfrm>
            <a:off x="1" y="4"/>
            <a:ext cx="9142506" cy="1681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699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5346706" y="762001"/>
            <a:ext cx="3429000" cy="1219200"/>
          </a:xfrm>
        </p:spPr>
        <p:txBody>
          <a:bodyPr anchor="t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9699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346706" y="1905000"/>
            <a:ext cx="3429000" cy="3276600"/>
          </a:xfrm>
        </p:spPr>
        <p:txBody>
          <a:bodyPr/>
          <a:lstStyle>
            <a:lvl1pPr marL="0" indent="0">
              <a:buFont typeface="Symbol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1061358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4800" dirty="0">
                <a:solidFill>
                  <a:srgbClr val="8A1719"/>
                </a:solidFill>
                <a:latin typeface="Berlin Sans FB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SzPct val="100000"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2011 Dept of Computer Science - University of Houston. All rights reserved.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SzPct val="100000"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BFEA403E-5286-42B4-B2A8-4C45DDEF4803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3003179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4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SzPct val="100000"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SzPct val="100000"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13E1214E-F3A1-446C-9EF9-B30BE00EC8B0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2451327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4931" y="1600200"/>
            <a:ext cx="3830637" cy="4437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968" y="1600200"/>
            <a:ext cx="3832225" cy="4437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SzPct val="100000"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SzPct val="100000"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E31899E8-F480-4D7F-828B-F0338DDE0101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292283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6849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8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8" y="2174878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SzPct val="100000"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SzPct val="100000"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69713F1C-F699-41E8-B07A-E4D3E37FCCE4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1254547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SzPct val="100000"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SzPct val="100000"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46B3781C-C624-4C83-8BB0-A4EB1D8EF0D3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8284275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SzPct val="100000"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SzPct val="100000"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BBE657A4-48F1-459D-B61D-D69A00486651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094005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SzPct val="100000"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SzPct val="100000"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020C4554-7179-48DF-805F-1F9644D422A5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1128011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8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SzPct val="100000"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SzPct val="100000"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81369014-31CC-4048-ADD6-20DB974F219C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1783253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SzPct val="100000"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SzPct val="100000"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2BEA038E-22AF-412E-ABD0-210F342E0F6E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2185024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7568" y="193675"/>
            <a:ext cx="1952625" cy="58435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4931" y="193675"/>
            <a:ext cx="5710237" cy="58435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SzPct val="100000"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SzPct val="100000"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A073066B-D15D-423F-9781-6BA536FC6973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1670042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6"/>
          </a:xfrm>
        </p:spPr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Java Programming: From Problem Analysis to Program Design, 5e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D604CA70-6BCD-4996-950F-18B9666ED1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879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Java Programming: From Problem Analysis to Program Design, 5e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80F0E4BC-7F9F-47FD-9567-0AFB0B0FA0A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2073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46"/>
            <a:ext cx="7772400" cy="1362075"/>
          </a:xfrm>
        </p:spPr>
        <p:txBody>
          <a:bodyPr rtlCol="0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rtlCol="0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Java Programming: From Problem Analysis to Program Design, 5e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FBEFB622-E016-4F1D-90CA-02080065FBA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43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15635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2"/>
            <a:ext cx="3810000" cy="41148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2"/>
            <a:ext cx="3810000" cy="41148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Java Programming: From Problem Analysis to Program Design, 5e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0C470936-296D-4CB5-86E7-BBBDB33CAD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03743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</p:spPr>
        <p:txBody>
          <a:bodyPr rtlCol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8"/>
            <a:ext cx="4040188" cy="395128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8" y="1535113"/>
            <a:ext cx="4041775" cy="63976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8" y="2174878"/>
            <a:ext cx="4041775" cy="395128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Java Programming: From Problem Analysis to Program Design, 5e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A60DD7E5-B671-412E-8E52-943ECCF896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5060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Java Programming: From Problem Analysis to Program Design, 5e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BFEFC71A-2E52-4FA8-AACE-3DB7AD11E1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69607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Java Programming: From Problem Analysis to Program Design, 5e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E6E805A4-A934-48DE-B16E-D8FF412F0A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6612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0"/>
            <a:ext cx="5111750" cy="585311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Java Programming: From Problem Analysis to Program Design, 5e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4D7B1F78-AADA-4FB0-8F54-3F46BE2EA77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12712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8"/>
            <a:ext cx="5486400" cy="411480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Java Programming: From Problem Analysis to Program Design, 5e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034ED4DA-B8B3-4866-8E38-A1E4A4A445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4421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Java Programming: From Problem Analysis to Program Design, 5e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2BD12415-1CD6-406D-9718-6E5C1B2DA9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7096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2"/>
            <a:ext cx="3810000" cy="4114800"/>
          </a:xfrm>
        </p:spPr>
        <p:txBody>
          <a:bodyPr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6"/>
            <a:ext cx="3810000" cy="1981200"/>
          </a:xfrm>
        </p:spPr>
        <p:txBody>
          <a:bodyPr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Java Programming: From Problem Analysis to Program Design, 5e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2B7F1A7A-0153-4A20-AD4F-A1C652661AC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20277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2"/>
            <a:ext cx="3810000" cy="4114800"/>
          </a:xfrm>
        </p:spPr>
        <p:txBody>
          <a:bodyPr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2"/>
            <a:ext cx="3810000" cy="4114800"/>
          </a:xfrm>
        </p:spPr>
        <p:txBody>
          <a:bodyPr rtlCol="0"/>
          <a:lstStyle/>
          <a:p>
            <a:pPr lvl="0"/>
            <a:endParaRPr lang="en-US" noProof="0" dirty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Java Programming: From Problem Analysis to Program Design, 5e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43DCEFC9-8838-472D-9F94-5B6C280D20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66797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44048"/>
            <a:ext cx="913952" cy="91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52" cy="91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790"/>
            <a:ext cx="913952" cy="91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/>
          <p:cNvPicPr>
            <a:picLocks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1578"/>
            <a:ext cx="913952" cy="915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11"/>
          <p:cNvCxnSpPr>
            <a:cxnSpLocks noChangeShapeType="1"/>
          </p:cNvCxnSpPr>
          <p:nvPr userDrawn="1"/>
        </p:nvCxnSpPr>
        <p:spPr bwMode="auto">
          <a:xfrm rot="5400000">
            <a:off x="-2515041" y="3429219"/>
            <a:ext cx="6858000" cy="29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12"/>
          <p:cNvCxnSpPr>
            <a:cxnSpLocks noChangeShapeType="1"/>
          </p:cNvCxnSpPr>
          <p:nvPr userDrawn="1"/>
        </p:nvCxnSpPr>
        <p:spPr bwMode="auto">
          <a:xfrm rot="5400000">
            <a:off x="-3428246" y="3428254"/>
            <a:ext cx="6858000" cy="1494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Straight Connector 13"/>
          <p:cNvCxnSpPr>
            <a:cxnSpLocks noChangeShapeType="1"/>
          </p:cNvCxnSpPr>
          <p:nvPr userDrawn="1"/>
        </p:nvCxnSpPr>
        <p:spPr bwMode="auto">
          <a:xfrm>
            <a:off x="1494" y="913956"/>
            <a:ext cx="9142506" cy="1681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6"/>
          <p:cNvCxnSpPr>
            <a:cxnSpLocks noChangeShapeType="1"/>
          </p:cNvCxnSpPr>
          <p:nvPr userDrawn="1"/>
        </p:nvCxnSpPr>
        <p:spPr bwMode="auto">
          <a:xfrm>
            <a:off x="1" y="4"/>
            <a:ext cx="9142506" cy="1681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699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5346706" y="762001"/>
            <a:ext cx="3429000" cy="1219200"/>
          </a:xfrm>
        </p:spPr>
        <p:txBody>
          <a:bodyPr anchor="t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9699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346706" y="1905000"/>
            <a:ext cx="3429000" cy="3276600"/>
          </a:xfrm>
        </p:spPr>
        <p:txBody>
          <a:bodyPr/>
          <a:lstStyle>
            <a:lvl1pPr marL="0" indent="0">
              <a:buFont typeface="Symbol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1040557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152001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4800" dirty="0">
                <a:solidFill>
                  <a:srgbClr val="8A1719"/>
                </a:solidFill>
                <a:latin typeface="Berlin Sans FB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Copyright © 2011 Dept of Computer Science - University of Houston. All rights reserved.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CA712D70-92D1-46FC-8BBB-FE7DD835E009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0536617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3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A6BAD840-D01E-4909-AE22-04CA0650B369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3388586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4922" y="1600200"/>
            <a:ext cx="3830637" cy="4437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959" y="1600200"/>
            <a:ext cx="3832225" cy="4437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8FA16255-FBB0-46F7-AE0F-DCDFF45E807C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7599073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8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5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59" y="2174878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BB0F0909-71D8-4518-87AA-547A1E2B0396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0782478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4F6B23D3-7008-420E-8920-D79AD9039B30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4936624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4C8E74F8-A86C-4947-BA1F-8114FE79C959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199098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5EBF18EB-95FC-4E65-BCBD-D79D5F1A4A72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089378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8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2B994856-23BC-45ED-9BD9-09821DF338E0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7358965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760210EF-8A5D-4B1B-A666-F6ADA3D02B11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2351692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7559" y="193675"/>
            <a:ext cx="1952625" cy="58435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4922" y="193675"/>
            <a:ext cx="5710237" cy="58435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49263"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Copyright © 2006 Pearson Addison-Wesley. All rights reserved.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49263"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4540C2C9-3E82-42CC-8888-8E5159ED8430}" type="slidenum">
              <a:rPr lang="en-US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607074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8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666233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79214" y="475457"/>
            <a:ext cx="8785587" cy="85682"/>
          </a:xfrm>
          <a:prstGeom prst="rect">
            <a:avLst/>
          </a:prstGeom>
          <a:solidFill>
            <a:srgbClr val="3333CC">
              <a:alpha val="6392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en-US" sz="1800" smtClean="0">
              <a:solidFill>
                <a:srgbClr val="000000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79214" y="6093574"/>
            <a:ext cx="8785587" cy="85682"/>
          </a:xfrm>
          <a:prstGeom prst="rect">
            <a:avLst/>
          </a:prstGeom>
          <a:solidFill>
            <a:srgbClr val="3333CC">
              <a:alpha val="6392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en-US" sz="1800" smtClean="0">
              <a:solidFill>
                <a:srgbClr val="000000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946500" y="6708479"/>
            <a:ext cx="986933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  <a:defRPr/>
            </a:pPr>
            <a:r>
              <a:rPr lang="en-US" sz="1000" smtClean="0">
                <a:solidFill>
                  <a:srgbClr val="3333CC"/>
                </a:solidFill>
                <a:latin typeface="Arial Unicode MS" pitchFamily="34" charset="-128"/>
              </a:rPr>
              <a:t>© </a:t>
            </a:r>
            <a:r>
              <a:rPr lang="en-NZ" sz="1000" smtClean="0">
                <a:solidFill>
                  <a:srgbClr val="3333CC"/>
                </a:solidFill>
                <a:latin typeface="Arial Unicode MS" pitchFamily="34" charset="-128"/>
              </a:rPr>
              <a:t>Peter Andreae</a:t>
            </a:r>
          </a:p>
        </p:txBody>
      </p:sp>
      <p:sp>
        <p:nvSpPr>
          <p:cNvPr id="16589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79395" y="1196975"/>
            <a:ext cx="8785225" cy="1944688"/>
          </a:xfrm>
        </p:spPr>
        <p:txBody>
          <a:bodyPr/>
          <a:lstStyle>
            <a:lvl1pPr algn="ctr">
              <a:lnSpc>
                <a:spcPct val="110000"/>
              </a:lnSpc>
              <a:defRPr sz="4000"/>
            </a:lvl1pPr>
          </a:lstStyle>
          <a:p>
            <a:pPr lvl="0"/>
            <a:endParaRPr lang="en-GB" noProof="0" smtClean="0"/>
          </a:p>
        </p:txBody>
      </p:sp>
    </p:spTree>
    <p:extLst>
      <p:ext uri="{BB962C8B-B14F-4D97-AF65-F5344CB8AC3E}">
        <p14:creationId xmlns:p14="http://schemas.microsoft.com/office/powerpoint/2010/main" val="364674734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6683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3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59604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150" y="981075"/>
            <a:ext cx="4311650" cy="5876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311650" cy="5876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3172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8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1" y="2174878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394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395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42299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99169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8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272439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6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0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image" Target="../media/image2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theme" Target="../theme/theme1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48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Relationship Id="rId14" Type="http://schemas.openxmlformats.org/officeDocument/2006/relationships/image" Target="../media/image2.jpe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5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80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image" Target="../media/image2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0"/>
            <a:ext cx="8077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NZ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4150" y="981075"/>
            <a:ext cx="8775700" cy="587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NZ" smtClean="0"/>
              <a:t>Click to edit Master text styles</a:t>
            </a:r>
          </a:p>
          <a:p>
            <a:pPr lvl="1"/>
            <a:r>
              <a:rPr lang="en-NZ" smtClean="0"/>
              <a:t>Second level</a:t>
            </a:r>
          </a:p>
          <a:p>
            <a:pPr lvl="2"/>
            <a:r>
              <a:rPr lang="en-NZ" smtClean="0"/>
              <a:t>Third level</a:t>
            </a:r>
          </a:p>
          <a:p>
            <a:pPr lvl="3"/>
            <a:r>
              <a:rPr lang="en-NZ" smtClean="0"/>
              <a:t>Fourth level</a:t>
            </a:r>
          </a:p>
          <a:p>
            <a:pPr lvl="4"/>
            <a:r>
              <a:rPr lang="en-NZ" smtClean="0"/>
              <a:t>Fifth level</a:t>
            </a:r>
          </a:p>
        </p:txBody>
      </p:sp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6877052" y="5084811"/>
            <a:ext cx="2266950" cy="177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chemeClr val="accent2">
                        <a:alpha val="9000"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9CCFF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en-US" sz="18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053" name="Line 7"/>
          <p:cNvSpPr>
            <a:spLocks noChangeShapeType="1"/>
          </p:cNvSpPr>
          <p:nvPr/>
        </p:nvSpPr>
        <p:spPr bwMode="auto">
          <a:xfrm>
            <a:off x="250825" y="692150"/>
            <a:ext cx="69850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en-US" sz="1800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7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9pPr>
    </p:titleStyle>
    <p:bodyStyle>
      <a:lvl1pPr marL="266700" indent="-2667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19367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0477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455738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18637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320925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778125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235325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692525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05049" y="-152884"/>
            <a:ext cx="7814886" cy="114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smtClean="0"/>
              <a:t>Click to edit Master title style</a:t>
            </a:r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47091" y="6325422"/>
            <a:ext cx="5267170" cy="45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defTabSz="914400">
              <a:spcBef>
                <a:spcPct val="0"/>
              </a:spcBef>
              <a:buClrTx/>
              <a:buFontTx/>
              <a:buNone/>
              <a:defRPr sz="9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Copyright © 2009 University of Houston.</a:t>
            </a:r>
            <a:endParaRPr lang="en-CA"/>
          </a:p>
        </p:txBody>
      </p:sp>
      <p:sp>
        <p:nvSpPr>
          <p:cNvPr id="59597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09952" y="6325422"/>
            <a:ext cx="1905560" cy="45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914400">
              <a:spcBef>
                <a:spcPct val="0"/>
              </a:spcBef>
              <a:buClrTx/>
              <a:buFontTx/>
              <a:buNone/>
              <a:defRPr sz="1200">
                <a:solidFill>
                  <a:srgbClr val="8A1719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071F6CC7-873F-49AA-A399-BE36F57C98D5}" type="slidenum">
              <a:rPr lang="en-US"/>
              <a:pPr>
                <a:defRPr/>
              </a:pPr>
              <a:t>‹#›</a:t>
            </a:fld>
            <a:endParaRPr lang="en-CA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5049" y="1066862"/>
            <a:ext cx="7814886" cy="443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44048"/>
            <a:ext cx="913952" cy="91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7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52" cy="91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9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790"/>
            <a:ext cx="913952" cy="91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10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1578"/>
            <a:ext cx="913952" cy="915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322" name="Straight Connector 11"/>
          <p:cNvCxnSpPr>
            <a:cxnSpLocks noChangeShapeType="1"/>
          </p:cNvCxnSpPr>
          <p:nvPr/>
        </p:nvCxnSpPr>
        <p:spPr bwMode="auto">
          <a:xfrm rot="5400000">
            <a:off x="-2515041" y="3429211"/>
            <a:ext cx="6858000" cy="29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3" name="Straight Connector 12"/>
          <p:cNvCxnSpPr>
            <a:cxnSpLocks noChangeShapeType="1"/>
          </p:cNvCxnSpPr>
          <p:nvPr/>
        </p:nvCxnSpPr>
        <p:spPr bwMode="auto">
          <a:xfrm rot="5400000">
            <a:off x="-3428246" y="3428254"/>
            <a:ext cx="6858000" cy="1494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4" name="Straight Connector 13"/>
          <p:cNvCxnSpPr>
            <a:cxnSpLocks noChangeShapeType="1"/>
          </p:cNvCxnSpPr>
          <p:nvPr/>
        </p:nvCxnSpPr>
        <p:spPr bwMode="auto">
          <a:xfrm>
            <a:off x="1494" y="913956"/>
            <a:ext cx="9142506" cy="1681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5" name="Straight Connector 16"/>
          <p:cNvCxnSpPr>
            <a:cxnSpLocks noChangeShapeType="1"/>
          </p:cNvCxnSpPr>
          <p:nvPr/>
        </p:nvCxnSpPr>
        <p:spPr bwMode="auto">
          <a:xfrm>
            <a:off x="1" y="4"/>
            <a:ext cx="9142506" cy="1681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247794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pitchFamily="18" charset="2"/>
        <a:buChar char="¨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pitchFamily="18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pitchFamily="18" charset="2"/>
        <a:buChar char="¨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pitchFamily="18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pitchFamily="18" charset="2"/>
        <a:buChar char="¨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charset="2"/>
        <a:buChar char="¨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charset="2"/>
        <a:buChar char="¨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charset="2"/>
        <a:buChar char="¨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charset="2"/>
        <a:buChar char="¨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206" y="0"/>
            <a:ext cx="8077723" cy="8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NZ" smtClean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3687" y="981156"/>
            <a:ext cx="8776626" cy="5876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NZ" smtClean="0"/>
              <a:t>Click to edit Master text styles</a:t>
            </a:r>
          </a:p>
          <a:p>
            <a:pPr lvl="1"/>
            <a:r>
              <a:rPr lang="en-NZ" smtClean="0"/>
              <a:t>Second level</a:t>
            </a:r>
          </a:p>
          <a:p>
            <a:pPr lvl="2"/>
            <a:r>
              <a:rPr lang="en-NZ" smtClean="0"/>
              <a:t>Third level</a:t>
            </a:r>
          </a:p>
          <a:p>
            <a:pPr lvl="3"/>
            <a:r>
              <a:rPr lang="en-NZ" smtClean="0"/>
              <a:t>Fourth level</a:t>
            </a:r>
          </a:p>
          <a:p>
            <a:pPr lvl="4"/>
            <a:r>
              <a:rPr lang="en-NZ" smtClean="0"/>
              <a:t>Fifth level</a:t>
            </a:r>
          </a:p>
        </p:txBody>
      </p:sp>
      <p:sp>
        <p:nvSpPr>
          <p:cNvPr id="10244" name="Rectangle 5"/>
          <p:cNvSpPr>
            <a:spLocks noChangeArrowheads="1"/>
          </p:cNvSpPr>
          <p:nvPr/>
        </p:nvSpPr>
        <p:spPr bwMode="auto">
          <a:xfrm>
            <a:off x="6877042" y="5085540"/>
            <a:ext cx="2266959" cy="1772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chemeClr val="accent2">
                        <a:alpha val="9000"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9CCFF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en-US" sz="1800" smtClean="0">
              <a:solidFill>
                <a:srgbClr val="000000"/>
              </a:solidFill>
            </a:endParaRPr>
          </a:p>
        </p:txBody>
      </p:sp>
      <p:sp>
        <p:nvSpPr>
          <p:cNvPr id="10245" name="Line 7"/>
          <p:cNvSpPr>
            <a:spLocks noChangeShapeType="1"/>
          </p:cNvSpPr>
          <p:nvPr/>
        </p:nvSpPr>
        <p:spPr bwMode="auto">
          <a:xfrm>
            <a:off x="250889" y="692184"/>
            <a:ext cx="698456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49263">
              <a:spcBef>
                <a:spcPct val="0"/>
              </a:spcBef>
              <a:buClrTx/>
              <a:buFontTx/>
              <a:buNone/>
            </a:pPr>
            <a:endParaRPr lang="en-US" sz="18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4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9pPr>
    </p:titleStyle>
    <p:bodyStyle>
      <a:lvl1pPr marL="266700" indent="-2667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19367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0477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455738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18637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320925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778125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235325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692525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0"/>
            <a:ext cx="8077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NZ" alt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4150" y="981075"/>
            <a:ext cx="8775700" cy="587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NZ" altLang="en-US" smtClean="0"/>
              <a:t>Click to edit Master text styles</a:t>
            </a:r>
          </a:p>
          <a:p>
            <a:pPr lvl="1"/>
            <a:r>
              <a:rPr lang="en-NZ" altLang="en-US" smtClean="0"/>
              <a:t>Second level</a:t>
            </a:r>
          </a:p>
          <a:p>
            <a:pPr lvl="2"/>
            <a:r>
              <a:rPr lang="en-NZ" altLang="en-US" smtClean="0"/>
              <a:t>Third level</a:t>
            </a:r>
          </a:p>
          <a:p>
            <a:pPr lvl="3"/>
            <a:r>
              <a:rPr lang="en-NZ" altLang="en-US" smtClean="0"/>
              <a:t>Fourth level</a:t>
            </a:r>
          </a:p>
          <a:p>
            <a:pPr lvl="4"/>
            <a:r>
              <a:rPr lang="en-NZ" altLang="en-US" smtClean="0"/>
              <a:t>Fifth level</a:t>
            </a: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6877050" y="5084763"/>
            <a:ext cx="2266950" cy="177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chemeClr val="accent2">
                        <a:alpha val="9000"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9CCFF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4101" name="Line 7"/>
          <p:cNvSpPr>
            <a:spLocks noChangeShapeType="1"/>
          </p:cNvSpPr>
          <p:nvPr/>
        </p:nvSpPr>
        <p:spPr bwMode="auto">
          <a:xfrm>
            <a:off x="250825" y="692150"/>
            <a:ext cx="69850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en-US" sz="1800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30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9pPr>
    </p:titleStyle>
    <p:bodyStyle>
      <a:lvl1pPr marL="266700" indent="-2667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19367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0477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455738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18637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320925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778125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235325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692525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6D1D6"/>
            </a:gs>
            <a:gs pos="100000">
              <a:srgbClr val="BBC0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>
            <a:grpSpLocks/>
          </p:cNvGrpSpPr>
          <p:nvPr/>
        </p:nvGrpSpPr>
        <p:grpSpPr bwMode="auto">
          <a:xfrm>
            <a:off x="0" y="742950"/>
            <a:ext cx="9132888" cy="152400"/>
            <a:chOff x="0" y="468"/>
            <a:chExt cx="5753" cy="96"/>
          </a:xfrm>
        </p:grpSpPr>
        <p:sp>
          <p:nvSpPr>
            <p:cNvPr id="3078" name="Rectangle 3"/>
            <p:cNvSpPr>
              <a:spLocks noChangeArrowheads="1"/>
            </p:cNvSpPr>
            <p:nvPr/>
          </p:nvSpPr>
          <p:spPr bwMode="auto">
            <a:xfrm>
              <a:off x="0" y="468"/>
              <a:ext cx="5753" cy="47"/>
            </a:xfrm>
            <a:prstGeom prst="rect">
              <a:avLst/>
            </a:prstGeom>
            <a:gradFill rotWithShape="0">
              <a:gsLst>
                <a:gs pos="0">
                  <a:srgbClr val="6E0040"/>
                </a:gs>
                <a:gs pos="50000">
                  <a:srgbClr val="DC0081"/>
                </a:gs>
                <a:gs pos="100000">
                  <a:srgbClr val="6E004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endParaRPr lang="en-US" altLang="en-US" smtClean="0">
                <a:solidFill>
                  <a:srgbClr val="0076A8"/>
                </a:solidFill>
              </a:endParaRPr>
            </a:p>
          </p:txBody>
        </p:sp>
        <p:sp>
          <p:nvSpPr>
            <p:cNvPr id="3079" name="Rectangle 4"/>
            <p:cNvSpPr>
              <a:spLocks noChangeArrowheads="1"/>
            </p:cNvSpPr>
            <p:nvPr/>
          </p:nvSpPr>
          <p:spPr bwMode="auto">
            <a:xfrm>
              <a:off x="0" y="540"/>
              <a:ext cx="5753" cy="24"/>
            </a:xfrm>
            <a:prstGeom prst="rect">
              <a:avLst/>
            </a:prstGeom>
            <a:gradFill rotWithShape="0">
              <a:gsLst>
                <a:gs pos="0">
                  <a:srgbClr val="005275"/>
                </a:gs>
                <a:gs pos="50000">
                  <a:srgbClr val="0076A8"/>
                </a:gs>
                <a:gs pos="100000">
                  <a:srgbClr val="005275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endParaRPr lang="en-US" altLang="en-US" smtClean="0">
                <a:solidFill>
                  <a:srgbClr val="0076A8"/>
                </a:solidFill>
              </a:endParaRPr>
            </a:p>
          </p:txBody>
        </p:sp>
      </p:grpSp>
      <p:sp>
        <p:nvSpPr>
          <p:cNvPr id="307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06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07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066800"/>
            <a:ext cx="89916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1029" name="Text Box 7"/>
          <p:cNvSpPr txBox="1">
            <a:spLocks noChangeArrowheads="1"/>
          </p:cNvSpPr>
          <p:nvPr/>
        </p:nvSpPr>
        <p:spPr bwMode="auto">
          <a:xfrm>
            <a:off x="4106863" y="6583363"/>
            <a:ext cx="9302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  <a:defRPr/>
            </a:pPr>
            <a:r>
              <a:rPr lang="en-US" sz="1200" smtClean="0">
                <a:solidFill>
                  <a:srgbClr val="FFFFFF"/>
                </a:solidFill>
              </a:rPr>
              <a:t>Slide I.</a:t>
            </a:r>
            <a:fld id="{5F20358B-ECDA-4CC7-91DC-D6DBE027F2C3}" type="slidenum">
              <a:rPr lang="en-US" sz="1200" smtClean="0">
                <a:solidFill>
                  <a:srgbClr val="FFFFFF"/>
                </a:solidFill>
              </a:rPr>
              <a:pPr>
                <a:spcBef>
                  <a:spcPct val="50000"/>
                </a:spcBef>
                <a:buClrTx/>
                <a:buFontTx/>
                <a:buNone/>
                <a:defRPr/>
              </a:pPr>
              <a:t>‹#›</a:t>
            </a:fld>
            <a:endParaRPr lang="en-US" sz="120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92792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73A6"/>
        </a:buClr>
        <a:buSzPct val="65000"/>
        <a:buFont typeface="Monotype Sorts" charset="2"/>
        <a:buChar char="l"/>
        <a:defRPr sz="28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00000"/>
        <a:buChar char="–"/>
        <a:defRPr sz="2400">
          <a:solidFill>
            <a:srgbClr val="FFFFFF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Char char="»"/>
        <a:defRPr sz="2000">
          <a:solidFill>
            <a:srgbClr val="FFFFFF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04888" y="-152400"/>
            <a:ext cx="78152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 smtClean="0"/>
              <a:t>Click to edit Master title style</a:t>
            </a:r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47800" y="6324600"/>
            <a:ext cx="5265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sz="9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Copyright © 2009 University of Houston.</a:t>
            </a:r>
            <a:endParaRPr lang="en-CA"/>
          </a:p>
        </p:txBody>
      </p:sp>
      <p:sp>
        <p:nvSpPr>
          <p:cNvPr id="59597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A1719"/>
                </a:solidFill>
              </a:defRPr>
            </a:lvl1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mtClean="0">
                <a:latin typeface="Arial" pitchFamily="34" charset="0"/>
              </a:rPr>
              <a:t>7-</a:t>
            </a:r>
            <a:fld id="{7AC599FA-55F6-4CB0-954F-589AFDFFDDB6}" type="slidenum">
              <a:rPr lang="en-US" altLang="en-US" smtClean="0">
                <a:latin typeface="Arial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CA" altLang="en-US" smtClean="0">
              <a:latin typeface="Arial" pitchFamily="34" charset="0"/>
            </a:endParaRP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4888" y="1066800"/>
            <a:ext cx="7815262" cy="443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7174" name="Picture 6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43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9"/>
          <p:cNvPicPr>
            <a:picLocks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10"/>
          <p:cNvPicPr>
            <a:picLocks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8" name="Straight Connector 11"/>
          <p:cNvCxnSpPr>
            <a:cxnSpLocks noChangeShapeType="1"/>
          </p:cNvCxnSpPr>
          <p:nvPr userDrawn="1"/>
        </p:nvCxnSpPr>
        <p:spPr bwMode="auto">
          <a:xfrm rot="5400000">
            <a:off x="-2514599" y="3429000"/>
            <a:ext cx="6858000" cy="31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9" name="Straight Connector 12"/>
          <p:cNvCxnSpPr>
            <a:cxnSpLocks noChangeShapeType="1"/>
          </p:cNvCxnSpPr>
          <p:nvPr userDrawn="1"/>
        </p:nvCxnSpPr>
        <p:spPr bwMode="auto">
          <a:xfrm rot="5400000">
            <a:off x="-3428206" y="3428206"/>
            <a:ext cx="68580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0" name="Straight Connector 13"/>
          <p:cNvCxnSpPr>
            <a:cxnSpLocks noChangeShapeType="1"/>
          </p:cNvCxnSpPr>
          <p:nvPr userDrawn="1"/>
        </p:nvCxnSpPr>
        <p:spPr bwMode="auto">
          <a:xfrm>
            <a:off x="1588" y="914400"/>
            <a:ext cx="91424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1" name="Straight Connector 16"/>
          <p:cNvCxnSpPr>
            <a:cxnSpLocks noChangeShapeType="1"/>
          </p:cNvCxnSpPr>
          <p:nvPr userDrawn="1"/>
        </p:nvCxnSpPr>
        <p:spPr bwMode="auto">
          <a:xfrm>
            <a:off x="0" y="0"/>
            <a:ext cx="9142413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72285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pitchFamily="18" charset="2"/>
        <a:buChar char="¨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pitchFamily="18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pitchFamily="18" charset="2"/>
        <a:buChar char="¨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pitchFamily="18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pitchFamily="18" charset="2"/>
        <a:buChar char="¨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charset="2"/>
        <a:buChar char="¨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charset="2"/>
        <a:buChar char="¨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charset="2"/>
        <a:buChar char="¨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charset="2"/>
        <a:buChar char="¨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Placeholder 102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9459" name="Text Placeholder 10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Footer Placeholder 10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5800" y="6248400"/>
            <a:ext cx="5334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spcBef>
                <a:spcPct val="0"/>
              </a:spcBef>
              <a:defRPr/>
            </a:pPr>
            <a:r>
              <a:rPr lang="en-US"/>
              <a:t>Java Programming: From Problem Analysis to Program Design, 5e</a:t>
            </a:r>
          </a:p>
        </p:txBody>
      </p:sp>
      <p:sp>
        <p:nvSpPr>
          <p:cNvPr id="1030" name="Slide Number Placeholder 10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914400" eaLnBrk="1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spcBef>
                <a:spcPct val="0"/>
              </a:spcBef>
              <a:defRPr/>
            </a:pPr>
            <a:fld id="{F32BBC4B-2170-4DF3-90B1-9499637B530E}" type="slidenum">
              <a:rPr lang="en-US"/>
              <a:pPr>
                <a:spcBef>
                  <a:spcPct val="0"/>
                </a:spcBef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580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</p:sldLayoutIdLst>
  <p:hf hdr="0" dt="0"/>
  <p:txStyles>
    <p:titleStyle>
      <a:lvl1pPr marL="342900" indent="-342900" algn="ctr" defTabSz="-1387316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marL="342900" indent="-342900" algn="ctr" defTabSz="-1387316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2pPr>
      <a:lvl3pPr marL="342900" indent="-342900" algn="ctr" defTabSz="-1387316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3pPr>
      <a:lvl4pPr marL="342900" indent="-342900" algn="ctr" defTabSz="-1387316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4pPr>
      <a:lvl5pPr marL="342900" indent="-342900" algn="ctr" defTabSz="-1387316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5pPr>
      <a:lvl6pPr marL="4572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Times New Roman"/>
        </a:defRPr>
      </a:lvl6pPr>
      <a:lvl7pPr marL="9144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Times New Roman"/>
        </a:defRPr>
      </a:lvl7pPr>
      <a:lvl8pPr marL="13716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Times New Roman"/>
        </a:defRPr>
      </a:lvl8pPr>
      <a:lvl9pPr marL="18288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Times New Roman"/>
        </a:defRPr>
      </a:lvl9pPr>
    </p:titleStyle>
    <p:bodyStyle>
      <a:lvl1pPr marL="342900" indent="-342900" algn="l" defTabSz="-13873163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-13873163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defTabSz="-13873163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defTabSz="-13873163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defTabSz="-13873163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9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04891" y="-152400"/>
            <a:ext cx="781526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smtClean="0"/>
              <a:t>Click to edit Master title style</a:t>
            </a:r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47802" y="6324600"/>
            <a:ext cx="5265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9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Copyright © 2009 University of Houston.</a:t>
            </a:r>
            <a:endParaRPr lang="en-CA">
              <a:solidFill>
                <a:srgbClr val="000000"/>
              </a:solidFill>
            </a:endParaRPr>
          </a:p>
        </p:txBody>
      </p:sp>
      <p:sp>
        <p:nvSpPr>
          <p:cNvPr id="59597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7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solidFill>
                  <a:srgbClr val="8A1719"/>
                </a:solidFill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762C4E2E-F554-4A6B-901D-110E1271D149}" type="slidenum">
              <a:rPr lang="en-US"/>
              <a:pPr>
                <a:defRPr/>
              </a:pPr>
              <a:t>‹#›</a:t>
            </a:fld>
            <a:endParaRPr lang="en-CA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4891" y="1066801"/>
            <a:ext cx="7815262" cy="443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5943607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9"/>
          <p:cNvPicPr>
            <a:picLocks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1981205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10"/>
          <p:cNvPicPr>
            <a:picLocks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39624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34" name="Straight Connector 11"/>
          <p:cNvCxnSpPr>
            <a:cxnSpLocks noChangeShapeType="1"/>
          </p:cNvCxnSpPr>
          <p:nvPr/>
        </p:nvCxnSpPr>
        <p:spPr bwMode="auto">
          <a:xfrm rot="5400000">
            <a:off x="-2514597" y="3429048"/>
            <a:ext cx="6858000" cy="31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5" name="Straight Connector 12"/>
          <p:cNvCxnSpPr>
            <a:cxnSpLocks noChangeShapeType="1"/>
          </p:cNvCxnSpPr>
          <p:nvPr/>
        </p:nvCxnSpPr>
        <p:spPr bwMode="auto">
          <a:xfrm rot="5400000">
            <a:off x="-3428199" y="3428207"/>
            <a:ext cx="68580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6" name="Straight Connector 13"/>
          <p:cNvCxnSpPr>
            <a:cxnSpLocks noChangeShapeType="1"/>
          </p:cNvCxnSpPr>
          <p:nvPr/>
        </p:nvCxnSpPr>
        <p:spPr bwMode="auto">
          <a:xfrm>
            <a:off x="1588" y="914446"/>
            <a:ext cx="9142412" cy="1589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7" name="Straight Connector 16"/>
          <p:cNvCxnSpPr>
            <a:cxnSpLocks noChangeShapeType="1"/>
          </p:cNvCxnSpPr>
          <p:nvPr/>
        </p:nvCxnSpPr>
        <p:spPr bwMode="auto">
          <a:xfrm>
            <a:off x="8" y="47"/>
            <a:ext cx="9142413" cy="1589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19676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charset="2"/>
        <a:buChar char="¨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charset="2"/>
        <a:buChar char="¨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charset="2"/>
        <a:buChar char="¨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charset="2"/>
        <a:buChar char="¨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charset="2"/>
        <a:buChar char="¨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charset="2"/>
        <a:buChar char="¨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charset="2"/>
        <a:buChar char="¨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4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9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24608"/>
            <a:ext cx="5562600" cy="3968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mtClean="0"/>
              <a:t>C++ Programming: From Problem Analysis to Program Design, Fifth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5" y="635639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fld id="{8A90416F-4776-42E0-904A-8976B06AE18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570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206" y="0"/>
            <a:ext cx="8077723" cy="8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NZ" smtClean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3687" y="981161"/>
            <a:ext cx="8776626" cy="5876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NZ" smtClean="0"/>
              <a:t>Click to edit Master text styles</a:t>
            </a:r>
          </a:p>
          <a:p>
            <a:pPr lvl="1"/>
            <a:r>
              <a:rPr lang="en-NZ" smtClean="0"/>
              <a:t>Second level</a:t>
            </a:r>
          </a:p>
          <a:p>
            <a:pPr lvl="2"/>
            <a:r>
              <a:rPr lang="en-NZ" smtClean="0"/>
              <a:t>Third level</a:t>
            </a:r>
          </a:p>
          <a:p>
            <a:pPr lvl="3"/>
            <a:r>
              <a:rPr lang="en-NZ" smtClean="0"/>
              <a:t>Fourth level</a:t>
            </a:r>
          </a:p>
          <a:p>
            <a:pPr lvl="4"/>
            <a:r>
              <a:rPr lang="en-NZ" smtClean="0"/>
              <a:t>Fifth level</a:t>
            </a:r>
          </a:p>
        </p:txBody>
      </p:sp>
      <p:sp>
        <p:nvSpPr>
          <p:cNvPr id="10244" name="Rectangle 5"/>
          <p:cNvSpPr>
            <a:spLocks noChangeArrowheads="1"/>
          </p:cNvSpPr>
          <p:nvPr/>
        </p:nvSpPr>
        <p:spPr bwMode="auto">
          <a:xfrm>
            <a:off x="6877090" y="5085543"/>
            <a:ext cx="2266959" cy="1772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chemeClr val="accent2">
                        <a:alpha val="9000"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9CCFF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en-US" sz="18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245" name="Line 7"/>
          <p:cNvSpPr>
            <a:spLocks noChangeShapeType="1"/>
          </p:cNvSpPr>
          <p:nvPr/>
        </p:nvSpPr>
        <p:spPr bwMode="auto">
          <a:xfrm>
            <a:off x="250889" y="692184"/>
            <a:ext cx="698456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49263">
              <a:spcBef>
                <a:spcPct val="0"/>
              </a:spcBef>
              <a:buClrTx/>
              <a:buFontTx/>
              <a:buNone/>
            </a:pPr>
            <a:endParaRPr lang="en-US" sz="1800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611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9pPr>
    </p:titleStyle>
    <p:bodyStyle>
      <a:lvl1pPr marL="266700" indent="-2667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19367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0477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455738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18637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320925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778125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235325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692525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206" y="0"/>
            <a:ext cx="8077723" cy="8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NZ" smtClean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3687" y="981161"/>
            <a:ext cx="8776626" cy="5876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NZ" smtClean="0"/>
              <a:t>Click to edit Master text styles</a:t>
            </a:r>
          </a:p>
          <a:p>
            <a:pPr lvl="1"/>
            <a:r>
              <a:rPr lang="en-NZ" smtClean="0"/>
              <a:t>Second level</a:t>
            </a:r>
          </a:p>
          <a:p>
            <a:pPr lvl="2"/>
            <a:r>
              <a:rPr lang="en-NZ" smtClean="0"/>
              <a:t>Third level</a:t>
            </a:r>
          </a:p>
          <a:p>
            <a:pPr lvl="3"/>
            <a:r>
              <a:rPr lang="en-NZ" smtClean="0"/>
              <a:t>Fourth level</a:t>
            </a:r>
          </a:p>
          <a:p>
            <a:pPr lvl="4"/>
            <a:r>
              <a:rPr lang="en-NZ" smtClean="0"/>
              <a:t>Fifth level</a:t>
            </a:r>
          </a:p>
        </p:txBody>
      </p:sp>
      <p:sp>
        <p:nvSpPr>
          <p:cNvPr id="10244" name="Rectangle 5"/>
          <p:cNvSpPr>
            <a:spLocks noChangeArrowheads="1"/>
          </p:cNvSpPr>
          <p:nvPr/>
        </p:nvSpPr>
        <p:spPr bwMode="auto">
          <a:xfrm>
            <a:off x="6877087" y="5085543"/>
            <a:ext cx="2266959" cy="1772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chemeClr val="accent2">
                        <a:alpha val="9000"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9CCFF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en-US" sz="18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245" name="Line 7"/>
          <p:cNvSpPr>
            <a:spLocks noChangeShapeType="1"/>
          </p:cNvSpPr>
          <p:nvPr/>
        </p:nvSpPr>
        <p:spPr bwMode="auto">
          <a:xfrm>
            <a:off x="250889" y="692184"/>
            <a:ext cx="698456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49263">
              <a:spcBef>
                <a:spcPct val="0"/>
              </a:spcBef>
              <a:buClrTx/>
              <a:buFontTx/>
              <a:buNone/>
            </a:pPr>
            <a:endParaRPr lang="en-US" sz="1800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853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9pPr>
    </p:titleStyle>
    <p:bodyStyle>
      <a:lvl1pPr marL="266700" indent="-2667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19367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0477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455738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18637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320925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778125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235325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692525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05049" y="-152884"/>
            <a:ext cx="7814886" cy="114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smtClean="0"/>
              <a:t>Click to edit Master title style</a:t>
            </a:r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47091" y="6325422"/>
            <a:ext cx="5267170" cy="45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defTabSz="91440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Copyright © 2009 University of Houston.</a:t>
            </a:r>
            <a:endParaRPr lang="en-CA"/>
          </a:p>
        </p:txBody>
      </p:sp>
      <p:sp>
        <p:nvSpPr>
          <p:cNvPr id="59597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09952" y="6325422"/>
            <a:ext cx="1905560" cy="45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91440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rgbClr val="8A1719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72F32DB7-C07C-4C19-81AB-20503FC0FA8C}" type="slidenum">
              <a:rPr lang="en-US"/>
              <a:pPr>
                <a:defRPr/>
              </a:pPr>
              <a:t>‹#›</a:t>
            </a:fld>
            <a:endParaRPr lang="en-CA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5049" y="1066875"/>
            <a:ext cx="7814886" cy="443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44048"/>
            <a:ext cx="913952" cy="91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52" cy="91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9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790"/>
            <a:ext cx="913952" cy="91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0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1578"/>
            <a:ext cx="913952" cy="915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202" name="Straight Connector 11"/>
          <p:cNvCxnSpPr>
            <a:cxnSpLocks noChangeShapeType="1"/>
          </p:cNvCxnSpPr>
          <p:nvPr/>
        </p:nvCxnSpPr>
        <p:spPr bwMode="auto">
          <a:xfrm rot="5400000">
            <a:off x="-2515041" y="3429225"/>
            <a:ext cx="6858000" cy="29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3" name="Straight Connector 12"/>
          <p:cNvCxnSpPr>
            <a:cxnSpLocks noChangeShapeType="1"/>
          </p:cNvCxnSpPr>
          <p:nvPr/>
        </p:nvCxnSpPr>
        <p:spPr bwMode="auto">
          <a:xfrm rot="5400000">
            <a:off x="-3428246" y="3428254"/>
            <a:ext cx="6858000" cy="1494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4" name="Straight Connector 13"/>
          <p:cNvCxnSpPr>
            <a:cxnSpLocks noChangeShapeType="1"/>
          </p:cNvCxnSpPr>
          <p:nvPr/>
        </p:nvCxnSpPr>
        <p:spPr bwMode="auto">
          <a:xfrm>
            <a:off x="1494" y="913956"/>
            <a:ext cx="9142506" cy="1681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5" name="Straight Connector 16"/>
          <p:cNvCxnSpPr>
            <a:cxnSpLocks noChangeShapeType="1"/>
          </p:cNvCxnSpPr>
          <p:nvPr/>
        </p:nvCxnSpPr>
        <p:spPr bwMode="auto">
          <a:xfrm>
            <a:off x="1" y="4"/>
            <a:ext cx="9142506" cy="1681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837565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pitchFamily="18" charset="2"/>
        <a:buChar char="¨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pitchFamily="18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pitchFamily="18" charset="2"/>
        <a:buChar char="¨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pitchFamily="18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pitchFamily="18" charset="2"/>
        <a:buChar char="¨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charset="2"/>
        <a:buChar char="¨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charset="2"/>
        <a:buChar char="¨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charset="2"/>
        <a:buChar char="¨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charset="2"/>
        <a:buChar char="¨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025"/>
          <p:cNvSpPr>
            <a:spLocks noGrp="1" noChangeArrowheads="1"/>
          </p:cNvSpPr>
          <p:nvPr>
            <p:ph type="title"/>
          </p:nvPr>
        </p:nvSpPr>
        <p:spPr bwMode="auto">
          <a:xfrm>
            <a:off x="685500" y="609862"/>
            <a:ext cx="7773071" cy="114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Text Placeholder 10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500" y="1980828"/>
            <a:ext cx="7773071" cy="41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Footer Placeholder 10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5464" y="6248139"/>
            <a:ext cx="5334373" cy="45697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spcBef>
                <a:spcPct val="0"/>
              </a:spcBef>
              <a:defRPr/>
            </a:pPr>
            <a:r>
              <a:rPr lang="en-US"/>
              <a:t>Java Programming: From Problem Analysis to Program Design, 5e</a:t>
            </a:r>
          </a:p>
        </p:txBody>
      </p:sp>
      <p:sp>
        <p:nvSpPr>
          <p:cNvPr id="1030" name="Slide Number Placeholder 10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2976" y="6248139"/>
            <a:ext cx="1905560" cy="45697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914400" hangingPunct="1">
              <a:lnSpc>
                <a:spcPct val="100000"/>
              </a:lnSpc>
              <a:buClrTx/>
              <a:buSzTx/>
              <a:buFontTx/>
              <a:buNone/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spcBef>
                <a:spcPct val="0"/>
              </a:spcBef>
              <a:defRPr/>
            </a:pPr>
            <a:fld id="{2CE31A3C-261A-4C18-A1B8-C855A85BB913}" type="slidenum">
              <a:rPr lang="en-US"/>
              <a:pPr>
                <a:spcBef>
                  <a:spcPct val="0"/>
                </a:spcBef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65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</p:sldLayoutIdLst>
  <p:hf hdr="0" dt="0"/>
  <p:txStyles>
    <p:titleStyle>
      <a:lvl1pPr marL="342900" indent="-342900" algn="ctr" defTabSz="-1387316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marL="342900" indent="-342900" algn="ctr" defTabSz="-1387316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2pPr>
      <a:lvl3pPr marL="342900" indent="-342900" algn="ctr" defTabSz="-1387316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3pPr>
      <a:lvl4pPr marL="342900" indent="-342900" algn="ctr" defTabSz="-1387316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4pPr>
      <a:lvl5pPr marL="342900" indent="-342900" algn="ctr" defTabSz="-1387316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5pPr>
      <a:lvl6pPr marL="4572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Times New Roman"/>
        </a:defRPr>
      </a:lvl6pPr>
      <a:lvl7pPr marL="9144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Times New Roman"/>
        </a:defRPr>
      </a:lvl7pPr>
      <a:lvl8pPr marL="13716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Times New Roman"/>
        </a:defRPr>
      </a:lvl8pPr>
      <a:lvl9pPr marL="18288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Times New Roman"/>
        </a:defRPr>
      </a:lvl9pPr>
    </p:titleStyle>
    <p:bodyStyle>
      <a:lvl1pPr marL="342900" indent="-342900" algn="l" defTabSz="-13873163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-13873163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defTabSz="-13873163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defTabSz="-13873163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defTabSz="-13873163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9pPr>
    </p:bodyStyle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05049" y="-152884"/>
            <a:ext cx="7814886" cy="114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smtClean="0"/>
              <a:t>Click to edit Master title style</a:t>
            </a:r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47091" y="6325422"/>
            <a:ext cx="5267170" cy="45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defTabSz="914400">
              <a:spcBef>
                <a:spcPct val="0"/>
              </a:spcBef>
              <a:buClrTx/>
              <a:buFontTx/>
              <a:buNone/>
              <a:defRPr sz="900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defRPr/>
            </a:pPr>
            <a:r>
              <a:rPr lang="en-US"/>
              <a:t>Copyright © 2009 University of Houston.</a:t>
            </a:r>
            <a:endParaRPr lang="en-CA"/>
          </a:p>
        </p:txBody>
      </p:sp>
      <p:sp>
        <p:nvSpPr>
          <p:cNvPr id="59597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09952" y="6325422"/>
            <a:ext cx="1905560" cy="45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914400">
              <a:spcBef>
                <a:spcPct val="0"/>
              </a:spcBef>
              <a:buClrTx/>
              <a:buFontTx/>
              <a:buNone/>
              <a:defRPr sz="1200">
                <a:solidFill>
                  <a:srgbClr val="8A1719"/>
                </a:solidFill>
                <a:latin typeface="Arial"/>
              </a:defRPr>
            </a:lvl1pPr>
          </a:lstStyle>
          <a:p>
            <a:pPr>
              <a:defRPr/>
            </a:pPr>
            <a:r>
              <a:rPr lang="en-US"/>
              <a:t>7-</a:t>
            </a:r>
            <a:fld id="{F40578CC-4070-4C93-B1D8-AD2E9F15A4D0}" type="slidenum">
              <a:rPr lang="en-US"/>
              <a:pPr>
                <a:defRPr/>
              </a:pPr>
              <a:t>‹#›</a:t>
            </a:fld>
            <a:endParaRPr lang="en-CA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5049" y="1066870"/>
            <a:ext cx="7814886" cy="443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44048"/>
            <a:ext cx="913952" cy="91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52" cy="91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9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790"/>
            <a:ext cx="913952" cy="91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Picture 10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1578"/>
            <a:ext cx="913952" cy="915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298" name="Straight Connector 11"/>
          <p:cNvCxnSpPr>
            <a:cxnSpLocks noChangeShapeType="1"/>
          </p:cNvCxnSpPr>
          <p:nvPr/>
        </p:nvCxnSpPr>
        <p:spPr bwMode="auto">
          <a:xfrm rot="5400000">
            <a:off x="-2515041" y="3429219"/>
            <a:ext cx="6858000" cy="29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99" name="Straight Connector 12"/>
          <p:cNvCxnSpPr>
            <a:cxnSpLocks noChangeShapeType="1"/>
          </p:cNvCxnSpPr>
          <p:nvPr/>
        </p:nvCxnSpPr>
        <p:spPr bwMode="auto">
          <a:xfrm rot="5400000">
            <a:off x="-3428246" y="3428254"/>
            <a:ext cx="6858000" cy="1494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0" name="Straight Connector 13"/>
          <p:cNvCxnSpPr>
            <a:cxnSpLocks noChangeShapeType="1"/>
          </p:cNvCxnSpPr>
          <p:nvPr/>
        </p:nvCxnSpPr>
        <p:spPr bwMode="auto">
          <a:xfrm>
            <a:off x="1494" y="913956"/>
            <a:ext cx="9142506" cy="1681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1" name="Straight Connector 16"/>
          <p:cNvCxnSpPr>
            <a:cxnSpLocks noChangeShapeType="1"/>
          </p:cNvCxnSpPr>
          <p:nvPr/>
        </p:nvCxnSpPr>
        <p:spPr bwMode="auto">
          <a:xfrm>
            <a:off x="1" y="4"/>
            <a:ext cx="9142506" cy="1681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433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8A171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pitchFamily="18" charset="2"/>
        <a:buChar char="¨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pitchFamily="18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pitchFamily="18" charset="2"/>
        <a:buChar char="¨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pitchFamily="18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pitchFamily="18" charset="2"/>
        <a:buChar char="¨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charset="2"/>
        <a:buChar char="¨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charset="2"/>
        <a:buChar char="¨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charset="2"/>
        <a:buChar char="¨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30000"/>
        </a:spcBef>
        <a:spcAft>
          <a:spcPct val="0"/>
        </a:spcAft>
        <a:buClr>
          <a:schemeClr val="tx1"/>
        </a:buClr>
        <a:buSzPct val="90000"/>
        <a:buFont typeface="Symbol" charset="2"/>
        <a:buChar char="¨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206" y="0"/>
            <a:ext cx="8077723" cy="8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NZ" smtClean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3687" y="981161"/>
            <a:ext cx="8776626" cy="5876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NZ" smtClean="0"/>
              <a:t>Click to edit Master text styles</a:t>
            </a:r>
          </a:p>
          <a:p>
            <a:pPr lvl="1"/>
            <a:r>
              <a:rPr lang="en-NZ" smtClean="0"/>
              <a:t>Second level</a:t>
            </a:r>
          </a:p>
          <a:p>
            <a:pPr lvl="2"/>
            <a:r>
              <a:rPr lang="en-NZ" smtClean="0"/>
              <a:t>Third level</a:t>
            </a:r>
          </a:p>
          <a:p>
            <a:pPr lvl="3"/>
            <a:r>
              <a:rPr lang="en-NZ" smtClean="0"/>
              <a:t>Fourth level</a:t>
            </a:r>
          </a:p>
          <a:p>
            <a:pPr lvl="4"/>
            <a:r>
              <a:rPr lang="en-NZ" smtClean="0"/>
              <a:t>Fifth level</a:t>
            </a:r>
          </a:p>
        </p:txBody>
      </p:sp>
      <p:sp>
        <p:nvSpPr>
          <p:cNvPr id="10244" name="Rectangle 5"/>
          <p:cNvSpPr>
            <a:spLocks noChangeArrowheads="1"/>
          </p:cNvSpPr>
          <p:nvPr/>
        </p:nvSpPr>
        <p:spPr bwMode="auto">
          <a:xfrm>
            <a:off x="6877069" y="5085543"/>
            <a:ext cx="2266959" cy="1772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chemeClr val="accent2">
                        <a:alpha val="9000"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9CCFF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en-US" sz="1800" smtClean="0">
              <a:solidFill>
                <a:srgbClr val="000000"/>
              </a:solidFill>
            </a:endParaRPr>
          </a:p>
        </p:txBody>
      </p:sp>
      <p:sp>
        <p:nvSpPr>
          <p:cNvPr id="10245" name="Line 7"/>
          <p:cNvSpPr>
            <a:spLocks noChangeShapeType="1"/>
          </p:cNvSpPr>
          <p:nvPr/>
        </p:nvSpPr>
        <p:spPr bwMode="auto">
          <a:xfrm>
            <a:off x="250889" y="692184"/>
            <a:ext cx="698456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49263">
              <a:spcBef>
                <a:spcPct val="0"/>
              </a:spcBef>
              <a:buClrTx/>
              <a:buFontTx/>
              <a:buNone/>
            </a:pPr>
            <a:endParaRPr lang="en-US" sz="18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993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Unicode MS" pitchFamily="34" charset="-128"/>
          <a:ea typeface="Arial Unicode MS" pitchFamily="34" charset="-128"/>
          <a:cs typeface="Arial Unicode MS" pitchFamily="34" charset="-128"/>
        </a:defRPr>
      </a:lvl9pPr>
    </p:titleStyle>
    <p:bodyStyle>
      <a:lvl1pPr marL="266700" indent="-2667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19367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0477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455738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18637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320925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778125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235325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692525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1.png"/><Relationship Id="rId11" Type="http://schemas.openxmlformats.org/officeDocument/2006/relationships/image" Target="../media/image10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wyorker.com/online/blogs/elements/2013/10/why-the-healthcaregov-train-wreck-happened-in-slow-motion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18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48.pn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04800" y="2362200"/>
            <a:ext cx="8839200" cy="1771650"/>
          </a:xfrm>
          <a:prstGeom prst="rect">
            <a:avLst/>
          </a:prstGeom>
          <a:noFill/>
        </p:spPr>
        <p:txBody>
          <a:bodyPr lIns="90488" tIns="44450" rIns="90488" bIns="4445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4400" b="1" dirty="0" smtClean="0">
                <a:solidFill>
                  <a:srgbClr val="FC0128"/>
                </a:solidFill>
              </a:rPr>
              <a:t>    Tutorial 1 - UML MODELING</a:t>
            </a:r>
          </a:p>
          <a:p>
            <a:pPr eaLnBrk="1" hangingPunct="1"/>
            <a:endParaRPr lang="en-US" sz="4400" b="1" dirty="0" smtClean="0">
              <a:solidFill>
                <a:srgbClr val="FC0128"/>
              </a:solidFill>
            </a:endParaRPr>
          </a:p>
          <a:p>
            <a:pPr eaLnBrk="1" hangingPunct="1"/>
            <a:endParaRPr lang="en-US" sz="4400" b="1" dirty="0" smtClean="0">
              <a:solidFill>
                <a:srgbClr val="FC0128"/>
              </a:solidFill>
            </a:endParaRPr>
          </a:p>
          <a:p>
            <a:pPr eaLnBrk="1" hangingPunct="1"/>
            <a:endParaRPr lang="en-US" sz="4400" b="1" dirty="0" smtClean="0">
              <a:solidFill>
                <a:srgbClr val="FC0128"/>
              </a:solidFill>
            </a:endParaRPr>
          </a:p>
          <a:p>
            <a:pPr marL="0" indent="0" eaLnBrk="1" hangingPunct="1">
              <a:buNone/>
            </a:pPr>
            <a:endParaRPr lang="en-US" sz="4400" b="1" dirty="0" smtClean="0">
              <a:solidFill>
                <a:srgbClr val="FC01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40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0"/>
            <a:ext cx="8877088" cy="5423230"/>
          </a:xfrm>
        </p:spPr>
        <p:txBody>
          <a:bodyPr/>
          <a:lstStyle/>
          <a:p>
            <a:pPr marL="0" indent="0">
              <a:buFont typeface="Symbol" pitchFamily="18" charset="2"/>
              <a:buNone/>
              <a:defRPr/>
            </a:pPr>
            <a:r>
              <a:rPr lang="en-US" sz="4800" b="1" dirty="0" smtClean="0">
                <a:solidFill>
                  <a:srgbClr val="FF0000"/>
                </a:solidFill>
              </a:rPr>
              <a:t>     Movie Company System         </a:t>
            </a:r>
          </a:p>
          <a:p>
            <a:pPr marL="0" indent="0">
              <a:buFont typeface="Symbol" pitchFamily="18" charset="2"/>
              <a:buNone/>
              <a:defRPr/>
            </a:pPr>
            <a:r>
              <a:rPr lang="en-US" sz="4800" b="1" dirty="0">
                <a:solidFill>
                  <a:srgbClr val="FF0000"/>
                </a:solidFill>
              </a:rPr>
              <a:t> </a:t>
            </a:r>
            <a:r>
              <a:rPr lang="en-US" sz="4800" b="1" dirty="0" smtClean="0">
                <a:solidFill>
                  <a:srgbClr val="FF0000"/>
                </a:solidFill>
              </a:rPr>
              <a:t>                </a:t>
            </a:r>
            <a:r>
              <a:rPr lang="en-US" sz="4800" b="1" dirty="0" smtClean="0"/>
              <a:t>Case Study</a:t>
            </a:r>
            <a:endParaRPr lang="en-US" sz="3600" b="1" dirty="0" smtClean="0">
              <a:solidFill>
                <a:srgbClr val="FF0000"/>
              </a:solidFill>
            </a:endParaRPr>
          </a:p>
          <a:p>
            <a:pPr marL="1714500" lvl="4" indent="0">
              <a:buFont typeface="Symbol" pitchFamily="18" charset="2"/>
              <a:buNone/>
              <a:defRPr/>
            </a:pPr>
            <a:r>
              <a:rPr lang="en-US" sz="3600" b="1" dirty="0" smtClean="0">
                <a:solidFill>
                  <a:srgbClr val="FF0000"/>
                </a:solidFill>
              </a:rPr>
              <a:t>          Requirements</a:t>
            </a:r>
          </a:p>
          <a:p>
            <a:pPr marL="1714500" lvl="4" indent="0">
              <a:buFont typeface="Symbol" pitchFamily="18" charset="2"/>
              <a:buNone/>
              <a:defRPr/>
            </a:pPr>
            <a:r>
              <a:rPr lang="en-US" sz="4400" b="1" dirty="0" smtClean="0">
                <a:solidFill>
                  <a:srgbClr val="FF0000"/>
                </a:solidFill>
              </a:rPr>
              <a:t>Domain/Textual Analysis</a:t>
            </a:r>
          </a:p>
          <a:p>
            <a:pPr marL="1714500" lvl="4" indent="0">
              <a:buFont typeface="Symbol" pitchFamily="18" charset="2"/>
              <a:buNone/>
              <a:defRPr/>
            </a:pPr>
            <a:r>
              <a:rPr lang="en-US" sz="3600" b="1" dirty="0" smtClean="0">
                <a:solidFill>
                  <a:srgbClr val="FF0000"/>
                </a:solidFill>
              </a:rPr>
              <a:t>         UML Modeling</a:t>
            </a:r>
          </a:p>
          <a:p>
            <a:pPr marL="1714500" lvl="4" indent="0">
              <a:buFont typeface="Symbol" pitchFamily="18" charset="2"/>
              <a:buNone/>
              <a:defRPr/>
            </a:pPr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6" t="60961" r="7568" b="5084"/>
          <a:stretch/>
        </p:blipFill>
        <p:spPr bwMode="auto">
          <a:xfrm>
            <a:off x="1469409" y="4374107"/>
            <a:ext cx="6919416" cy="2483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679813" y="5333174"/>
            <a:ext cx="6934200" cy="534225"/>
          </a:xfrm>
          <a:prstGeom prst="rect">
            <a:avLst/>
          </a:prstGeom>
          <a:noFill/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itchFamily="2" charset="2"/>
              <a:buChar char="§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679813" y="6229896"/>
            <a:ext cx="6934200" cy="596569"/>
          </a:xfrm>
          <a:prstGeom prst="rect">
            <a:avLst/>
          </a:prstGeom>
          <a:noFill/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itchFamily="2" charset="2"/>
              <a:buChar char="§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7325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704878" y="0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b="1" dirty="0" smtClean="0">
                <a:solidFill>
                  <a:srgbClr val="000C31"/>
                </a:solidFill>
              </a:rPr>
              <a:t>Movie Company System </a:t>
            </a:r>
            <a:r>
              <a:rPr lang="en-US" b="1" dirty="0" smtClean="0">
                <a:solidFill>
                  <a:srgbClr val="FF0000"/>
                </a:solidFill>
              </a:rPr>
              <a:t>Requirements</a:t>
            </a:r>
          </a:p>
        </p:txBody>
      </p:sp>
      <p:pic>
        <p:nvPicPr>
          <p:cNvPr id="11330" name="Picture 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" y="1500795"/>
            <a:ext cx="9000820" cy="558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851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704878" y="0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b="1" dirty="0" smtClean="0">
                <a:solidFill>
                  <a:srgbClr val="000C31"/>
                </a:solidFill>
              </a:rPr>
              <a:t>Movie Company System </a:t>
            </a:r>
            <a:r>
              <a:rPr lang="en-US" b="1" dirty="0" smtClean="0">
                <a:solidFill>
                  <a:srgbClr val="FF0000"/>
                </a:solidFill>
              </a:rPr>
              <a:t>Requirements</a:t>
            </a:r>
          </a:p>
        </p:txBody>
      </p:sp>
      <p:pic>
        <p:nvPicPr>
          <p:cNvPr id="11330" name="Picture 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" y="1500795"/>
            <a:ext cx="9000820" cy="558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522" y="1500795"/>
            <a:ext cx="8971850" cy="526297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None/>
            </a:pPr>
            <a:endParaRPr lang="en-US" dirty="0" smtClean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 smtClean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 smtClean="0"/>
          </a:p>
          <a:p>
            <a:pPr>
              <a:buFont typeface="Wingdings" pitchFamily="2" charset="2"/>
              <a:buNone/>
            </a:pPr>
            <a:r>
              <a:rPr lang="en-US" dirty="0" smtClean="0"/>
              <a:t>Close you eyes and  “</a:t>
            </a:r>
            <a:r>
              <a:rPr lang="en-US" b="1" dirty="0" smtClean="0">
                <a:solidFill>
                  <a:srgbClr val="000000"/>
                </a:solidFill>
              </a:rPr>
              <a:t>virtually</a:t>
            </a:r>
            <a:r>
              <a:rPr lang="en-US" dirty="0" smtClean="0"/>
              <a:t>” travel in this world while I </a:t>
            </a:r>
            <a:r>
              <a:rPr lang="en-US" b="1" dirty="0" smtClean="0">
                <a:solidFill>
                  <a:srgbClr val="000000"/>
                </a:solidFill>
              </a:rPr>
              <a:t>read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the Requirements</a:t>
            </a:r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 smtClean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50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704878" y="0"/>
            <a:ext cx="7773072" cy="1828800"/>
          </a:xfrm>
        </p:spPr>
        <p:txBody>
          <a:bodyPr/>
          <a:lstStyle/>
          <a:p>
            <a:pPr marL="0" indent="0" defTabSz="914400" eaLnBrk="1" hangingPunct="1"/>
            <a:r>
              <a:rPr lang="en-US" b="1" dirty="0" smtClean="0">
                <a:solidFill>
                  <a:srgbClr val="000C31"/>
                </a:solidFill>
              </a:rPr>
              <a:t>Movie Company System </a:t>
            </a:r>
            <a:r>
              <a:rPr lang="en-US" b="1" dirty="0" smtClean="0">
                <a:solidFill>
                  <a:srgbClr val="FF0000"/>
                </a:solidFill>
              </a:rPr>
              <a:t>Requirements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SAMPLE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29488"/>
            <a:ext cx="8839200" cy="468444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0464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05080" y="-152884"/>
            <a:ext cx="8138951" cy="1144121"/>
          </a:xfrm>
        </p:spPr>
        <p:txBody>
          <a:bodyPr/>
          <a:lstStyle/>
          <a:p>
            <a:r>
              <a:rPr sz="4600" dirty="0" smtClean="0">
                <a:solidFill>
                  <a:srgbClr val="FF0000"/>
                </a:solidFill>
              </a:rPr>
              <a:t>UML</a:t>
            </a:r>
            <a:r>
              <a:rPr sz="4600" dirty="0" smtClean="0"/>
              <a:t> </a:t>
            </a:r>
            <a:r>
              <a:rPr sz="4600" b="1" dirty="0" smtClean="0">
                <a:solidFill>
                  <a:srgbClr val="FF0000"/>
                </a:solidFill>
              </a:rPr>
              <a:t>USE CASE </a:t>
            </a:r>
            <a:r>
              <a:rPr sz="4600" dirty="0" smtClean="0">
                <a:solidFill>
                  <a:srgbClr val="FF0000"/>
                </a:solidFill>
              </a:rPr>
              <a:t>MODELING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58" y="991241"/>
            <a:ext cx="4048569" cy="116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48" y="1953909"/>
            <a:ext cx="8152392" cy="1140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83" y="3066910"/>
            <a:ext cx="2953917" cy="720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03"/>
          <a:stretch>
            <a:fillRect/>
          </a:stretch>
        </p:blipFill>
        <p:spPr bwMode="auto">
          <a:xfrm>
            <a:off x="1350798" y="3691892"/>
            <a:ext cx="3627433" cy="78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436" y="4244632"/>
            <a:ext cx="5674865" cy="80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407" y="4913296"/>
            <a:ext cx="5235810" cy="80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242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458" y="2934186"/>
            <a:ext cx="1420210" cy="73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243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039" y="3691897"/>
            <a:ext cx="2852366" cy="50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72682" y="4413725"/>
            <a:ext cx="221368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CUT &amp; PASTE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10400" y="4911909"/>
            <a:ext cx="1947969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REARANGE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5" t="50534" r="76144" b="30096"/>
          <a:stretch/>
        </p:blipFill>
        <p:spPr bwMode="auto">
          <a:xfrm>
            <a:off x="5663667" y="3131638"/>
            <a:ext cx="891549" cy="53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2" t="56065" r="36187" b="36388"/>
          <a:stretch/>
        </p:blipFill>
        <p:spPr bwMode="auto">
          <a:xfrm>
            <a:off x="7543800" y="3689988"/>
            <a:ext cx="121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217050" y="1959114"/>
            <a:ext cx="1830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3200" b="1" dirty="0" smtClean="0">
                <a:solidFill>
                  <a:srgbClr val="FF0000"/>
                </a:solidFill>
              </a:rPr>
              <a:t>Domain</a:t>
            </a:r>
            <a:r>
              <a:rPr lang="en-US" sz="4000" b="1" dirty="0" smtClean="0">
                <a:solidFill>
                  <a:schemeClr val="tx1"/>
                </a:solidFill>
              </a:rPr>
              <a:t>/</a:t>
            </a:r>
            <a:endParaRPr 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0865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704878" y="0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b="1" dirty="0" smtClean="0">
                <a:solidFill>
                  <a:srgbClr val="000C31"/>
                </a:solidFill>
              </a:rPr>
              <a:t>Movie Company System </a:t>
            </a:r>
            <a:br>
              <a:rPr lang="en-US" b="1" dirty="0" smtClean="0">
                <a:solidFill>
                  <a:srgbClr val="000C31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UML </a:t>
            </a:r>
            <a:r>
              <a:rPr lang="en-US" b="1" dirty="0">
                <a:solidFill>
                  <a:srgbClr val="FF0000"/>
                </a:solidFill>
              </a:rPr>
              <a:t>USE CASE MODEL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pic>
        <p:nvPicPr>
          <p:cNvPr id="11330" name="Picture 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" y="1500795"/>
            <a:ext cx="9000820" cy="558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4" t="5954" r="3084" b="71201"/>
          <a:stretch>
            <a:fillRect/>
          </a:stretch>
        </p:blipFill>
        <p:spPr bwMode="auto">
          <a:xfrm>
            <a:off x="524178" y="697257"/>
            <a:ext cx="361399" cy="554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90277" y="435647"/>
            <a:ext cx="990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A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</a:rPr>
              <a:t>1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: 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User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</a:rPr>
              <a:t>  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6163261"/>
            <a:ext cx="2953917" cy="720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432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704878" y="0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b="1" dirty="0" smtClean="0">
                <a:solidFill>
                  <a:srgbClr val="000C31"/>
                </a:solidFill>
              </a:rPr>
              <a:t>Movie Company System </a:t>
            </a:r>
            <a:br>
              <a:rPr lang="en-US" b="1" dirty="0" smtClean="0">
                <a:solidFill>
                  <a:srgbClr val="000C31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UML </a:t>
            </a:r>
            <a:r>
              <a:rPr lang="en-US" b="1" dirty="0">
                <a:solidFill>
                  <a:srgbClr val="FF0000"/>
                </a:solidFill>
              </a:rPr>
              <a:t>USE CASE MODEL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pic>
        <p:nvPicPr>
          <p:cNvPr id="11330" name="Picture 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" y="1500795"/>
            <a:ext cx="9000820" cy="558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4" t="5954" r="3084" b="71201"/>
          <a:stretch>
            <a:fillRect/>
          </a:stretch>
        </p:blipFill>
        <p:spPr bwMode="auto">
          <a:xfrm>
            <a:off x="524178" y="697257"/>
            <a:ext cx="361399" cy="554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6980" y="435647"/>
            <a:ext cx="171447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ts val="1000"/>
              </a:spcAft>
              <a:buClrTx/>
              <a:buFontTx/>
              <a:buNone/>
            </a:pPr>
            <a:r>
              <a:rPr lang="en-US" sz="1100" b="1" dirty="0" smtClean="0">
                <a:solidFill>
                  <a:srgbClr val="000000"/>
                </a:solidFill>
                <a:latin typeface="Calibri" pitchFamily="34" charset="0"/>
              </a:rPr>
              <a:t>A</a:t>
            </a:r>
            <a:r>
              <a:rPr lang="en-US" sz="1100" b="1" dirty="0" smtClean="0">
                <a:solidFill>
                  <a:srgbClr val="0000FF"/>
                </a:solidFill>
                <a:latin typeface="Calibri" pitchFamily="34" charset="0"/>
              </a:rPr>
              <a:t>1</a:t>
            </a:r>
            <a:r>
              <a:rPr lang="en-US" sz="1100" b="1" dirty="0" smtClean="0">
                <a:solidFill>
                  <a:srgbClr val="000000"/>
                </a:solidFill>
                <a:latin typeface="Calibri" pitchFamily="34" charset="0"/>
              </a:rPr>
              <a:t>: </a:t>
            </a:r>
            <a:r>
              <a:rPr lang="en-US" sz="1100" b="1" dirty="0" smtClean="0">
                <a:solidFill>
                  <a:srgbClr val="FF0000"/>
                </a:solidFill>
                <a:latin typeface="Calibri" pitchFamily="34" charset="0"/>
              </a:rPr>
              <a:t>User</a:t>
            </a:r>
            <a:r>
              <a:rPr lang="en-US" sz="1100" dirty="0" smtClean="0">
                <a:solidFill>
                  <a:srgbClr val="0070C0"/>
                </a:solidFill>
                <a:latin typeface="Calibri" pitchFamily="34" charset="0"/>
              </a:rPr>
              <a:t>  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03"/>
          <a:stretch>
            <a:fillRect/>
          </a:stretch>
        </p:blipFill>
        <p:spPr bwMode="auto">
          <a:xfrm>
            <a:off x="5608726" y="6238550"/>
            <a:ext cx="3627433" cy="78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18"/>
          <p:cNvSpPr>
            <a:spLocks noChangeArrowheads="1"/>
          </p:cNvSpPr>
          <p:nvPr/>
        </p:nvSpPr>
        <p:spPr bwMode="auto">
          <a:xfrm>
            <a:off x="4357523" y="2301765"/>
            <a:ext cx="1509877" cy="242888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2047"/>
          <p:cNvSpPr txBox="1">
            <a:spLocks noChangeArrowheads="1"/>
          </p:cNvSpPr>
          <p:nvPr/>
        </p:nvSpPr>
        <p:spPr bwMode="auto">
          <a:xfrm>
            <a:off x="4376737" y="1990615"/>
            <a:ext cx="16097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Arial" pitchFamily="34" charset="0"/>
              </a:rPr>
              <a:t>UC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itchFamily="34" charset="0"/>
              </a:rPr>
              <a:t>1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Arial" pitchFamily="34" charset="0"/>
              </a:rPr>
              <a:t>: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E6AF00"/>
                </a:solidFill>
                <a:effectLst/>
                <a:latin typeface="Arial" pitchFamily="34" charset="0"/>
              </a:rPr>
              <a:t>UC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CC"/>
                </a:solidFill>
                <a:effectLst/>
                <a:latin typeface="Arial" pitchFamily="34" charset="0"/>
              </a:rPr>
              <a:t>AddArtist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Oval 18"/>
          <p:cNvSpPr>
            <a:spLocks noChangeArrowheads="1"/>
          </p:cNvSpPr>
          <p:nvPr/>
        </p:nvSpPr>
        <p:spPr bwMode="auto">
          <a:xfrm>
            <a:off x="6400800" y="2303353"/>
            <a:ext cx="2408233" cy="241300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2047"/>
          <p:cNvSpPr txBox="1">
            <a:spLocks noChangeArrowheads="1"/>
          </p:cNvSpPr>
          <p:nvPr/>
        </p:nvSpPr>
        <p:spPr bwMode="auto">
          <a:xfrm>
            <a:off x="6863949" y="2018971"/>
            <a:ext cx="16097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Arial" pitchFamily="34" charset="0"/>
              </a:rPr>
              <a:t>UC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itchFamily="34" charset="0"/>
              </a:rPr>
              <a:t>2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Arial" pitchFamily="34" charset="0"/>
              </a:rPr>
              <a:t>: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E6AF00"/>
                </a:solidFill>
                <a:effectLst/>
                <a:latin typeface="Arial" pitchFamily="34" charset="0"/>
              </a:rPr>
              <a:t>UC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CC"/>
                </a:solidFill>
                <a:effectLst/>
                <a:latin typeface="Arial" pitchFamily="34" charset="0"/>
              </a:rPr>
              <a:t>ListArtists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Oval 18"/>
          <p:cNvSpPr>
            <a:spLocks noChangeArrowheads="1"/>
          </p:cNvSpPr>
          <p:nvPr/>
        </p:nvSpPr>
        <p:spPr bwMode="auto">
          <a:xfrm>
            <a:off x="4428632" y="3886200"/>
            <a:ext cx="1133968" cy="319087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2047"/>
          <p:cNvSpPr txBox="1">
            <a:spLocks noChangeArrowheads="1"/>
          </p:cNvSpPr>
          <p:nvPr/>
        </p:nvSpPr>
        <p:spPr bwMode="auto">
          <a:xfrm>
            <a:off x="4323857" y="3651250"/>
            <a:ext cx="16097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Arial" pitchFamily="34" charset="0"/>
              </a:rPr>
              <a:t>UC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itchFamily="34" charset="0"/>
              </a:rPr>
              <a:t>3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Arial" pitchFamily="34" charset="0"/>
              </a:rPr>
              <a:t>: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E6AF00"/>
                </a:solidFill>
                <a:effectLst/>
                <a:latin typeface="Arial" pitchFamily="34" charset="0"/>
              </a:rPr>
              <a:t>UC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CC"/>
                </a:solidFill>
                <a:effectLst/>
                <a:latin typeface="Arial" pitchFamily="34" charset="0"/>
              </a:rPr>
              <a:t>AddDisc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Oval 18"/>
          <p:cNvSpPr>
            <a:spLocks noChangeArrowheads="1"/>
          </p:cNvSpPr>
          <p:nvPr/>
        </p:nvSpPr>
        <p:spPr bwMode="auto">
          <a:xfrm>
            <a:off x="6172201" y="3886200"/>
            <a:ext cx="2133600" cy="319087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2047"/>
          <p:cNvSpPr txBox="1">
            <a:spLocks noChangeArrowheads="1"/>
          </p:cNvSpPr>
          <p:nvPr/>
        </p:nvSpPr>
        <p:spPr bwMode="auto">
          <a:xfrm>
            <a:off x="6553200" y="3587093"/>
            <a:ext cx="16097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Arial" pitchFamily="34" charset="0"/>
              </a:rPr>
              <a:t>UC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itchFamily="34" charset="0"/>
              </a:rPr>
              <a:t>4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Arial" pitchFamily="34" charset="0"/>
              </a:rPr>
              <a:t>: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E6AF00"/>
                </a:solidFill>
                <a:effectLst/>
                <a:latin typeface="Arial" pitchFamily="34" charset="0"/>
              </a:rPr>
              <a:t>UC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CC"/>
                </a:solidFill>
                <a:effectLst/>
                <a:latin typeface="Arial" pitchFamily="34" charset="0"/>
              </a:rPr>
              <a:t>ListDiscs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" name="Oval 18"/>
          <p:cNvSpPr>
            <a:spLocks noChangeArrowheads="1"/>
          </p:cNvSpPr>
          <p:nvPr/>
        </p:nvSpPr>
        <p:spPr bwMode="auto">
          <a:xfrm>
            <a:off x="6759174" y="5486400"/>
            <a:ext cx="1241825" cy="242887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2047"/>
          <p:cNvSpPr txBox="1">
            <a:spLocks noChangeArrowheads="1"/>
          </p:cNvSpPr>
          <p:nvPr/>
        </p:nvSpPr>
        <p:spPr bwMode="auto">
          <a:xfrm>
            <a:off x="6759174" y="5175250"/>
            <a:ext cx="16097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Arial" pitchFamily="34" charset="0"/>
              </a:rPr>
              <a:t>UC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itchFamily="34" charset="0"/>
              </a:rPr>
              <a:t>5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Arial" pitchFamily="34" charset="0"/>
              </a:rPr>
              <a:t>: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E6AF00"/>
                </a:solidFill>
                <a:effectLst/>
                <a:latin typeface="Arial" pitchFamily="34" charset="0"/>
              </a:rPr>
              <a:t>UC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CC"/>
                </a:solidFill>
                <a:effectLst/>
                <a:latin typeface="Arial" pitchFamily="34" charset="0"/>
              </a:rPr>
              <a:t>AddTrack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6" name="Oval 18"/>
          <p:cNvSpPr>
            <a:spLocks noChangeArrowheads="1"/>
          </p:cNvSpPr>
          <p:nvPr/>
        </p:nvSpPr>
        <p:spPr bwMode="auto">
          <a:xfrm>
            <a:off x="59096" y="6284104"/>
            <a:ext cx="3446104" cy="252413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2047"/>
          <p:cNvSpPr txBox="1">
            <a:spLocks noChangeArrowheads="1"/>
          </p:cNvSpPr>
          <p:nvPr/>
        </p:nvSpPr>
        <p:spPr bwMode="auto">
          <a:xfrm>
            <a:off x="297222" y="5972954"/>
            <a:ext cx="20955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Arial" pitchFamily="34" charset="0"/>
              </a:rPr>
              <a:t>UC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itchFamily="34" charset="0"/>
              </a:rPr>
              <a:t>6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Arial" pitchFamily="34" charset="0"/>
              </a:rPr>
              <a:t>: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E6AF00"/>
                </a:solidFill>
                <a:effectLst/>
                <a:latin typeface="Arial" pitchFamily="34" charset="0"/>
              </a:rPr>
              <a:t>UC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CC"/>
                </a:solidFill>
                <a:effectLst/>
                <a:latin typeface="Arial" pitchFamily="34" charset="0"/>
              </a:rPr>
              <a:t>ListTracksForDiscs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0" name="Oval 18"/>
          <p:cNvSpPr>
            <a:spLocks noChangeArrowheads="1"/>
          </p:cNvSpPr>
          <p:nvPr/>
        </p:nvSpPr>
        <p:spPr bwMode="auto">
          <a:xfrm>
            <a:off x="3709823" y="6119301"/>
            <a:ext cx="1295400" cy="252413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47"/>
          <p:cNvSpPr txBox="1">
            <a:spLocks noChangeArrowheads="1"/>
          </p:cNvSpPr>
          <p:nvPr/>
        </p:nvSpPr>
        <p:spPr bwMode="auto">
          <a:xfrm>
            <a:off x="3467100" y="5846681"/>
            <a:ext cx="20955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Arial" pitchFamily="34" charset="0"/>
              </a:rPr>
              <a:t>UC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itchFamily="34" charset="0"/>
              </a:rPr>
              <a:t>7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Arial" pitchFamily="34" charset="0"/>
              </a:rPr>
              <a:t>: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CC0000"/>
                </a:solidFill>
                <a:effectLst/>
                <a:latin typeface="Arial" pitchFamily="34" charset="0"/>
              </a:rPr>
              <a:t>UC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CC"/>
                </a:solidFill>
                <a:effectLst/>
                <a:latin typeface="Arial" pitchFamily="34" charset="0"/>
              </a:rPr>
              <a:t>restoreCatalog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2" name="Oval 18"/>
          <p:cNvSpPr>
            <a:spLocks noChangeArrowheads="1"/>
          </p:cNvSpPr>
          <p:nvPr/>
        </p:nvSpPr>
        <p:spPr bwMode="auto">
          <a:xfrm>
            <a:off x="5323354" y="6119300"/>
            <a:ext cx="1295400" cy="252413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TextBox 2047"/>
          <p:cNvSpPr txBox="1">
            <a:spLocks noChangeArrowheads="1"/>
          </p:cNvSpPr>
          <p:nvPr/>
        </p:nvSpPr>
        <p:spPr bwMode="auto">
          <a:xfrm>
            <a:off x="5080631" y="5846680"/>
            <a:ext cx="20955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Arial" pitchFamily="34" charset="0"/>
              </a:rPr>
              <a:t>UC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Arial" pitchFamily="34" charset="0"/>
              </a:rPr>
              <a:t>8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Arial" pitchFamily="34" charset="0"/>
              </a:rPr>
              <a:t>: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CC0000"/>
                </a:solidFill>
                <a:effectLst/>
                <a:latin typeface="Arial" pitchFamily="34" charset="0"/>
              </a:rPr>
              <a:t>UC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CC"/>
                </a:solidFill>
                <a:effectLst/>
                <a:latin typeface="Arial" pitchFamily="34" charset="0"/>
              </a:rPr>
              <a:t>saveCatalog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96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20" grpId="0" animBg="1"/>
      <p:bldP spid="21" grpId="0"/>
      <p:bldP spid="22" grpId="0" animBg="1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-474259" y="55635"/>
            <a:ext cx="8947933" cy="1448212"/>
          </a:xfrm>
        </p:spPr>
        <p:txBody>
          <a:bodyPr/>
          <a:lstStyle/>
          <a:p>
            <a:pPr marL="0" indent="0" defTabSz="914400" eaLnBrk="1" hangingPunct="1"/>
            <a:r>
              <a:rPr lang="en-US" b="1" dirty="0" smtClean="0">
                <a:solidFill>
                  <a:srgbClr val="000C31"/>
                </a:solidFill>
              </a:rPr>
              <a:t>Movie Company System </a:t>
            </a:r>
            <a:br>
              <a:rPr lang="en-US" b="1" dirty="0" smtClean="0">
                <a:solidFill>
                  <a:srgbClr val="000C31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UML </a:t>
            </a:r>
            <a:r>
              <a:rPr lang="en-US" sz="3600" b="1" dirty="0">
                <a:solidFill>
                  <a:srgbClr val="FF0000"/>
                </a:solidFill>
              </a:rPr>
              <a:t>USE CASE </a:t>
            </a:r>
            <a:r>
              <a:rPr lang="en-US" sz="3600" b="1" dirty="0" smtClean="0">
                <a:solidFill>
                  <a:srgbClr val="FF0000"/>
                </a:solidFill>
              </a:rPr>
              <a:t>MODEL - </a:t>
            </a:r>
            <a:r>
              <a:rPr lang="en-US" sz="3600" b="1" dirty="0" smtClean="0">
                <a:solidFill>
                  <a:srgbClr val="FF0000"/>
                </a:solidFill>
                <a:latin typeface="Algerian" pitchFamily="82" charset="0"/>
              </a:rPr>
              <a:t>WHAT</a:t>
            </a:r>
          </a:p>
        </p:txBody>
      </p:sp>
      <p:pic>
        <p:nvPicPr>
          <p:cNvPr id="11330" name="Picture 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" y="1500795"/>
            <a:ext cx="9000820" cy="558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4" t="5954" r="3084" b="71201"/>
          <a:stretch>
            <a:fillRect/>
          </a:stretch>
        </p:blipFill>
        <p:spPr bwMode="auto">
          <a:xfrm>
            <a:off x="116522" y="697256"/>
            <a:ext cx="361399" cy="554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6980" y="435647"/>
            <a:ext cx="171447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ts val="1000"/>
              </a:spcAft>
              <a:buClrTx/>
              <a:buFontTx/>
              <a:buNone/>
            </a:pPr>
            <a:r>
              <a:rPr lang="en-US" sz="1100" b="1" dirty="0" smtClean="0">
                <a:solidFill>
                  <a:srgbClr val="000000"/>
                </a:solidFill>
                <a:latin typeface="Calibri" pitchFamily="34" charset="0"/>
              </a:rPr>
              <a:t>A</a:t>
            </a:r>
            <a:r>
              <a:rPr lang="en-US" sz="1100" b="1" dirty="0" smtClean="0">
                <a:solidFill>
                  <a:srgbClr val="0000FF"/>
                </a:solidFill>
                <a:latin typeface="Calibri" pitchFamily="34" charset="0"/>
              </a:rPr>
              <a:t>1</a:t>
            </a:r>
            <a:r>
              <a:rPr lang="en-US" sz="1100" b="1" dirty="0" smtClean="0">
                <a:solidFill>
                  <a:srgbClr val="000000"/>
                </a:solidFill>
                <a:latin typeface="Calibri" pitchFamily="34" charset="0"/>
              </a:rPr>
              <a:t>: </a:t>
            </a:r>
            <a:r>
              <a:rPr lang="en-US" sz="1100" b="1" dirty="0" smtClean="0">
                <a:solidFill>
                  <a:srgbClr val="FF0000"/>
                </a:solidFill>
                <a:latin typeface="Calibri" pitchFamily="34" charset="0"/>
              </a:rPr>
              <a:t>User</a:t>
            </a:r>
            <a:r>
              <a:rPr lang="en-US" sz="1100" dirty="0" smtClean="0">
                <a:solidFill>
                  <a:srgbClr val="0070C0"/>
                </a:solidFill>
                <a:latin typeface="Calibri" pitchFamily="34" charset="0"/>
              </a:rPr>
              <a:t>  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" name="Oval 18"/>
          <p:cNvSpPr>
            <a:spLocks noChangeArrowheads="1"/>
          </p:cNvSpPr>
          <p:nvPr/>
        </p:nvSpPr>
        <p:spPr bwMode="auto">
          <a:xfrm>
            <a:off x="4357523" y="2301765"/>
            <a:ext cx="1509877" cy="242888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2047"/>
          <p:cNvSpPr txBox="1">
            <a:spLocks noChangeArrowheads="1"/>
          </p:cNvSpPr>
          <p:nvPr/>
        </p:nvSpPr>
        <p:spPr bwMode="auto">
          <a:xfrm>
            <a:off x="4376737" y="1990615"/>
            <a:ext cx="16097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1</a:t>
            </a:r>
            <a:r>
              <a:rPr lang="en-US" sz="1000" dirty="0" smtClean="0">
                <a:latin typeface="Arial" pitchFamily="34" charset="0"/>
              </a:rPr>
              <a:t>: 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UCAddArtist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" name="Oval 18"/>
          <p:cNvSpPr>
            <a:spLocks noChangeArrowheads="1"/>
          </p:cNvSpPr>
          <p:nvPr/>
        </p:nvSpPr>
        <p:spPr bwMode="auto">
          <a:xfrm>
            <a:off x="6400800" y="2303353"/>
            <a:ext cx="2408233" cy="241300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2047"/>
          <p:cNvSpPr txBox="1">
            <a:spLocks noChangeArrowheads="1"/>
          </p:cNvSpPr>
          <p:nvPr/>
        </p:nvSpPr>
        <p:spPr bwMode="auto">
          <a:xfrm>
            <a:off x="6863949" y="2018971"/>
            <a:ext cx="1609725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2</a:t>
            </a:r>
            <a:r>
              <a:rPr lang="en-US" sz="1000" dirty="0" smtClean="0">
                <a:latin typeface="Arial" pitchFamily="34" charset="0"/>
              </a:rPr>
              <a:t>: 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UCListArtists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" name="Oval 18"/>
          <p:cNvSpPr>
            <a:spLocks noChangeArrowheads="1"/>
          </p:cNvSpPr>
          <p:nvPr/>
        </p:nvSpPr>
        <p:spPr bwMode="auto">
          <a:xfrm>
            <a:off x="4428632" y="3886200"/>
            <a:ext cx="1133968" cy="319087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2047"/>
          <p:cNvSpPr txBox="1">
            <a:spLocks noChangeArrowheads="1"/>
          </p:cNvSpPr>
          <p:nvPr/>
        </p:nvSpPr>
        <p:spPr bwMode="auto">
          <a:xfrm>
            <a:off x="4323857" y="3651250"/>
            <a:ext cx="16097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3</a:t>
            </a:r>
            <a:r>
              <a:rPr lang="en-US" sz="1000" dirty="0" smtClean="0">
                <a:latin typeface="Arial" pitchFamily="34" charset="0"/>
              </a:rPr>
              <a:t>: 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UCAddDisc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2" name="Oval 18"/>
          <p:cNvSpPr>
            <a:spLocks noChangeArrowheads="1"/>
          </p:cNvSpPr>
          <p:nvPr/>
        </p:nvSpPr>
        <p:spPr bwMode="auto">
          <a:xfrm>
            <a:off x="6172201" y="3886200"/>
            <a:ext cx="2133600" cy="319087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2047"/>
          <p:cNvSpPr txBox="1">
            <a:spLocks noChangeArrowheads="1"/>
          </p:cNvSpPr>
          <p:nvPr/>
        </p:nvSpPr>
        <p:spPr bwMode="auto">
          <a:xfrm>
            <a:off x="6553200" y="3587093"/>
            <a:ext cx="16097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4</a:t>
            </a:r>
            <a:r>
              <a:rPr lang="en-US" sz="1000" dirty="0" smtClean="0">
                <a:latin typeface="Arial" pitchFamily="34" charset="0"/>
              </a:rPr>
              <a:t>: 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UCListDiscs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4" name="Oval 18"/>
          <p:cNvSpPr>
            <a:spLocks noChangeArrowheads="1"/>
          </p:cNvSpPr>
          <p:nvPr/>
        </p:nvSpPr>
        <p:spPr bwMode="auto">
          <a:xfrm>
            <a:off x="6759174" y="5486400"/>
            <a:ext cx="1241825" cy="242887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2047"/>
          <p:cNvSpPr txBox="1">
            <a:spLocks noChangeArrowheads="1"/>
          </p:cNvSpPr>
          <p:nvPr/>
        </p:nvSpPr>
        <p:spPr bwMode="auto">
          <a:xfrm>
            <a:off x="6759174" y="5175250"/>
            <a:ext cx="16097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smtClean="0">
                <a:latin typeface="Arial" pitchFamily="34" charset="0"/>
              </a:rPr>
              <a:t>UC</a:t>
            </a:r>
            <a:r>
              <a:rPr lang="en-US" sz="1000" smtClean="0">
                <a:solidFill>
                  <a:srgbClr val="0000CC"/>
                </a:solidFill>
                <a:latin typeface="Arial" pitchFamily="34" charset="0"/>
              </a:rPr>
              <a:t>5</a:t>
            </a:r>
            <a:r>
              <a:rPr lang="en-US" sz="1000" smtClean="0">
                <a:latin typeface="Arial" pitchFamily="34" charset="0"/>
              </a:rPr>
              <a:t>: </a:t>
            </a:r>
            <a:r>
              <a:rPr lang="en-US" sz="1000" b="1" smtClean="0">
                <a:solidFill>
                  <a:srgbClr val="0000CC"/>
                </a:solidFill>
                <a:latin typeface="Arial" pitchFamily="34" charset="0"/>
              </a:rPr>
              <a:t>UCAddTrack</a:t>
            </a:r>
            <a:endParaRPr lang="en-US" sz="18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6" name="Oval 18"/>
          <p:cNvSpPr>
            <a:spLocks noChangeArrowheads="1"/>
          </p:cNvSpPr>
          <p:nvPr/>
        </p:nvSpPr>
        <p:spPr bwMode="auto">
          <a:xfrm>
            <a:off x="59096" y="6284104"/>
            <a:ext cx="3446104" cy="252413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2047"/>
          <p:cNvSpPr txBox="1">
            <a:spLocks noChangeArrowheads="1"/>
          </p:cNvSpPr>
          <p:nvPr/>
        </p:nvSpPr>
        <p:spPr bwMode="auto">
          <a:xfrm>
            <a:off x="297222" y="5972954"/>
            <a:ext cx="20955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6</a:t>
            </a:r>
            <a:r>
              <a:rPr lang="en-US" sz="1000" dirty="0" smtClean="0">
                <a:latin typeface="Arial" pitchFamily="34" charset="0"/>
              </a:rPr>
              <a:t>: 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UCListTracksForDiscs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0" name="Oval 18"/>
          <p:cNvSpPr>
            <a:spLocks noChangeArrowheads="1"/>
          </p:cNvSpPr>
          <p:nvPr/>
        </p:nvSpPr>
        <p:spPr bwMode="auto">
          <a:xfrm>
            <a:off x="3709823" y="6119301"/>
            <a:ext cx="1295400" cy="252413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47"/>
          <p:cNvSpPr txBox="1">
            <a:spLocks noChangeArrowheads="1"/>
          </p:cNvSpPr>
          <p:nvPr/>
        </p:nvSpPr>
        <p:spPr bwMode="auto">
          <a:xfrm>
            <a:off x="3467100" y="5846681"/>
            <a:ext cx="20955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7</a:t>
            </a:r>
            <a:r>
              <a:rPr lang="en-US" sz="1000" dirty="0" smtClean="0">
                <a:latin typeface="Arial" pitchFamily="34" charset="0"/>
              </a:rPr>
              <a:t>: 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restoreCatalog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2" name="Oval 18"/>
          <p:cNvSpPr>
            <a:spLocks noChangeArrowheads="1"/>
          </p:cNvSpPr>
          <p:nvPr/>
        </p:nvSpPr>
        <p:spPr bwMode="auto">
          <a:xfrm>
            <a:off x="5323354" y="6119300"/>
            <a:ext cx="1295400" cy="252413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TextBox 2047"/>
          <p:cNvSpPr txBox="1">
            <a:spLocks noChangeArrowheads="1"/>
          </p:cNvSpPr>
          <p:nvPr/>
        </p:nvSpPr>
        <p:spPr bwMode="auto">
          <a:xfrm>
            <a:off x="5080631" y="5846680"/>
            <a:ext cx="20955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8</a:t>
            </a:r>
            <a:r>
              <a:rPr lang="en-US" sz="1000" dirty="0" smtClean="0">
                <a:latin typeface="Arial" pitchFamily="34" charset="0"/>
              </a:rPr>
              <a:t>: 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saveCatalog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367" y="6310347"/>
            <a:ext cx="5674865" cy="80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62177" y="18550"/>
            <a:ext cx="221368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CUT &amp; PASTE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25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25" dur="2000"/>
                                        <p:tgtEl>
                                          <p:spTgt spid="11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9263" eaLnBrk="0" hangingPunct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49263" eaLnBrk="0" hangingPunct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49263" eaLnBrk="0" hangingPunct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49263" eaLnBrk="0" hangingPunct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49263" eaLnBrk="0" hangingPunct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77BE6C79-2C61-433B-BF90-704D7126806C}" type="slidenum">
              <a:rPr lang="en-US" altLang="en-US" smtClean="0">
                <a:solidFill>
                  <a:srgbClr val="000000"/>
                </a:solidFill>
              </a:rPr>
              <a:pPr/>
              <a:t>18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pic>
        <p:nvPicPr>
          <p:cNvPr id="1771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0" t="23636" r="59653" b="27676"/>
          <a:stretch>
            <a:fillRect/>
          </a:stretch>
        </p:blipFill>
        <p:spPr bwMode="auto">
          <a:xfrm>
            <a:off x="71438" y="0"/>
            <a:ext cx="90725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99275" y="1911350"/>
            <a:ext cx="1463675" cy="30003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buClrTx/>
              <a:buFontTx/>
              <a:buNone/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91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9263" eaLnBrk="0" hangingPunct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49263" eaLnBrk="0" hangingPunct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49263" eaLnBrk="0" hangingPunct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49263" eaLnBrk="0" hangingPunct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49263" eaLnBrk="0" hangingPunct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1E85B7FC-29D9-4114-905C-C7BA87E905C5}" type="slidenum">
              <a:rPr lang="en-US" altLang="en-US" smtClean="0">
                <a:solidFill>
                  <a:srgbClr val="000000"/>
                </a:solidFill>
              </a:rPr>
              <a:pPr/>
              <a:t>19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pic>
        <p:nvPicPr>
          <p:cNvPr id="178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4" t="23232" r="61417" b="25658"/>
          <a:stretch>
            <a:fillRect/>
          </a:stretch>
        </p:blipFill>
        <p:spPr bwMode="auto">
          <a:xfrm>
            <a:off x="-3175" y="41275"/>
            <a:ext cx="9250363" cy="681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167438" y="3886200"/>
            <a:ext cx="565150" cy="38576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buClrTx/>
              <a:buFontTx/>
              <a:buNone/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07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HealthCare.gov </a:t>
            </a:r>
            <a:r>
              <a:rPr lang="en-US" altLang="en-US" smtClean="0">
                <a:solidFill>
                  <a:srgbClr val="3D4BFF"/>
                </a:solidFill>
              </a:rPr>
              <a:t>October 21, 2013</a:t>
            </a:r>
            <a:r>
              <a:rPr lang="en-US" altLang="en-US" smtClean="0">
                <a:solidFill>
                  <a:schemeClr val="tx1"/>
                </a:solidFill>
              </a:rPr>
              <a:t> </a:t>
            </a:r>
            <a:endParaRPr lang="en-US" altLang="en-US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3813" y="838200"/>
            <a:ext cx="9304338" cy="5791200"/>
          </a:xfrm>
        </p:spPr>
        <p:txBody>
          <a:bodyPr/>
          <a:lstStyle/>
          <a:p>
            <a:pPr marL="0" indent="0">
              <a:buFont typeface="Monotype Sorts" charset="2"/>
              <a:buNone/>
            </a:pPr>
            <a:r>
              <a:rPr lang="en-US" altLang="en-US" sz="1800" dirty="0" smtClean="0">
                <a:solidFill>
                  <a:schemeClr val="tx1"/>
                </a:solidFill>
                <a:hlinkClick r:id="rId3"/>
              </a:rPr>
              <a:t>http://www.newyorker.com/online/blogs/elements/2013/10/why-the-healthcaregov-train-wreck-happened-in-slow-motion.html</a:t>
            </a:r>
            <a:r>
              <a:rPr lang="en-US" altLang="en-US" sz="1800" dirty="0" smtClean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" t="19565" r="35442" b="9964"/>
          <a:stretch>
            <a:fillRect/>
          </a:stretch>
        </p:blipFill>
        <p:spPr bwMode="auto">
          <a:xfrm>
            <a:off x="458788" y="1684338"/>
            <a:ext cx="7669212" cy="5154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88428" y="1981199"/>
            <a:ext cx="4797972" cy="194441"/>
          </a:xfrm>
          <a:prstGeom prst="rect">
            <a:avLst/>
          </a:prstGeom>
          <a:noFill/>
          <a:ln w="603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73A6"/>
              </a:buClr>
              <a:buSzPct val="65000"/>
              <a:buFont typeface="Monotype Sorts" charset="2"/>
              <a:buChar char="l"/>
              <a:defRPr sz="2800">
                <a:solidFill>
                  <a:srgbClr val="FFFFFF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smtClean="0">
              <a:solidFill>
                <a:srgbClr val="0076A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89268" y="2475187"/>
            <a:ext cx="227902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UML Modeling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75722" y="3877735"/>
            <a:ext cx="7669212" cy="618066"/>
          </a:xfrm>
          <a:prstGeom prst="rect">
            <a:avLst/>
          </a:prstGeom>
          <a:noFill/>
          <a:ln w="603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73A6"/>
              </a:buClr>
              <a:buSzPct val="65000"/>
              <a:buFont typeface="Monotype Sorts" charset="2"/>
              <a:buChar char="l"/>
              <a:defRPr sz="2800">
                <a:solidFill>
                  <a:srgbClr val="FFFFFF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smtClean="0">
              <a:solidFill>
                <a:srgbClr val="0076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14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2" grpId="0" animBg="1"/>
      <p:bldP spid="3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0" name="Picture 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" y="1500795"/>
            <a:ext cx="9000820" cy="558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4" t="5954" r="3084" b="71201"/>
          <a:stretch>
            <a:fillRect/>
          </a:stretch>
        </p:blipFill>
        <p:spPr bwMode="auto">
          <a:xfrm>
            <a:off x="116522" y="697256"/>
            <a:ext cx="361399" cy="554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6980" y="435647"/>
            <a:ext cx="171447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ts val="1000"/>
              </a:spcAft>
              <a:buClrTx/>
              <a:buFontTx/>
              <a:buNone/>
            </a:pPr>
            <a:r>
              <a:rPr lang="en-US" sz="1100" b="1" dirty="0" smtClean="0">
                <a:solidFill>
                  <a:srgbClr val="000000"/>
                </a:solidFill>
                <a:latin typeface="Calibri" pitchFamily="34" charset="0"/>
              </a:rPr>
              <a:t>A</a:t>
            </a:r>
            <a:r>
              <a:rPr lang="en-US" sz="1100" b="1" dirty="0" smtClean="0">
                <a:solidFill>
                  <a:srgbClr val="0000FF"/>
                </a:solidFill>
                <a:latin typeface="Calibri" pitchFamily="34" charset="0"/>
              </a:rPr>
              <a:t>1</a:t>
            </a:r>
            <a:r>
              <a:rPr lang="en-US" sz="1100" b="1" dirty="0" smtClean="0">
                <a:solidFill>
                  <a:srgbClr val="000000"/>
                </a:solidFill>
                <a:latin typeface="Calibri" pitchFamily="34" charset="0"/>
              </a:rPr>
              <a:t>: </a:t>
            </a:r>
            <a:r>
              <a:rPr lang="en-US" sz="1100" b="1" dirty="0" smtClean="0">
                <a:solidFill>
                  <a:srgbClr val="FF0000"/>
                </a:solidFill>
                <a:latin typeface="Calibri" pitchFamily="34" charset="0"/>
              </a:rPr>
              <a:t>User</a:t>
            </a:r>
            <a:r>
              <a:rPr lang="en-US" sz="1100" dirty="0" smtClean="0">
                <a:solidFill>
                  <a:srgbClr val="0070C0"/>
                </a:solidFill>
                <a:latin typeface="Calibri" pitchFamily="34" charset="0"/>
              </a:rPr>
              <a:t>  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" name="Oval 18"/>
          <p:cNvSpPr>
            <a:spLocks noChangeArrowheads="1"/>
          </p:cNvSpPr>
          <p:nvPr/>
        </p:nvSpPr>
        <p:spPr bwMode="auto">
          <a:xfrm>
            <a:off x="4357523" y="2301765"/>
            <a:ext cx="1509877" cy="242888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2047"/>
          <p:cNvSpPr txBox="1">
            <a:spLocks noChangeArrowheads="1"/>
          </p:cNvSpPr>
          <p:nvPr/>
        </p:nvSpPr>
        <p:spPr bwMode="auto">
          <a:xfrm>
            <a:off x="4376737" y="1990615"/>
            <a:ext cx="16097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1</a:t>
            </a:r>
            <a:r>
              <a:rPr lang="en-US" sz="1000" dirty="0" smtClean="0">
                <a:latin typeface="Arial" pitchFamily="34" charset="0"/>
              </a:rPr>
              <a:t>: 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UCAddArtist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" name="Oval 18"/>
          <p:cNvSpPr>
            <a:spLocks noChangeArrowheads="1"/>
          </p:cNvSpPr>
          <p:nvPr/>
        </p:nvSpPr>
        <p:spPr bwMode="auto">
          <a:xfrm>
            <a:off x="6400800" y="2303353"/>
            <a:ext cx="2408233" cy="241300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2047"/>
          <p:cNvSpPr txBox="1">
            <a:spLocks noChangeArrowheads="1"/>
          </p:cNvSpPr>
          <p:nvPr/>
        </p:nvSpPr>
        <p:spPr bwMode="auto">
          <a:xfrm>
            <a:off x="6863949" y="2018971"/>
            <a:ext cx="1609725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2</a:t>
            </a:r>
            <a:r>
              <a:rPr lang="en-US" sz="1000" dirty="0" smtClean="0">
                <a:latin typeface="Arial" pitchFamily="34" charset="0"/>
              </a:rPr>
              <a:t>: 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UCListArtists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" name="Oval 18"/>
          <p:cNvSpPr>
            <a:spLocks noChangeArrowheads="1"/>
          </p:cNvSpPr>
          <p:nvPr/>
        </p:nvSpPr>
        <p:spPr bwMode="auto">
          <a:xfrm>
            <a:off x="4428632" y="3886200"/>
            <a:ext cx="1133968" cy="319087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2047"/>
          <p:cNvSpPr txBox="1">
            <a:spLocks noChangeArrowheads="1"/>
          </p:cNvSpPr>
          <p:nvPr/>
        </p:nvSpPr>
        <p:spPr bwMode="auto">
          <a:xfrm>
            <a:off x="4323857" y="3651250"/>
            <a:ext cx="16097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3</a:t>
            </a:r>
            <a:r>
              <a:rPr lang="en-US" sz="1000" dirty="0" smtClean="0">
                <a:latin typeface="Arial" pitchFamily="34" charset="0"/>
              </a:rPr>
              <a:t>: 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UCAddDisc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2" name="Oval 18"/>
          <p:cNvSpPr>
            <a:spLocks noChangeArrowheads="1"/>
          </p:cNvSpPr>
          <p:nvPr/>
        </p:nvSpPr>
        <p:spPr bwMode="auto">
          <a:xfrm>
            <a:off x="6172201" y="3886200"/>
            <a:ext cx="2133600" cy="319087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2047"/>
          <p:cNvSpPr txBox="1">
            <a:spLocks noChangeArrowheads="1"/>
          </p:cNvSpPr>
          <p:nvPr/>
        </p:nvSpPr>
        <p:spPr bwMode="auto">
          <a:xfrm>
            <a:off x="6553200" y="3587093"/>
            <a:ext cx="16097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4</a:t>
            </a:r>
            <a:r>
              <a:rPr lang="en-US" sz="1000" dirty="0" smtClean="0">
                <a:latin typeface="Arial" pitchFamily="34" charset="0"/>
              </a:rPr>
              <a:t>: 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UCListDiscs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4" name="Oval 18"/>
          <p:cNvSpPr>
            <a:spLocks noChangeArrowheads="1"/>
          </p:cNvSpPr>
          <p:nvPr/>
        </p:nvSpPr>
        <p:spPr bwMode="auto">
          <a:xfrm>
            <a:off x="6759174" y="5486400"/>
            <a:ext cx="1241825" cy="242887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2047"/>
          <p:cNvSpPr txBox="1">
            <a:spLocks noChangeArrowheads="1"/>
          </p:cNvSpPr>
          <p:nvPr/>
        </p:nvSpPr>
        <p:spPr bwMode="auto">
          <a:xfrm>
            <a:off x="6759174" y="5175250"/>
            <a:ext cx="16097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smtClean="0">
                <a:latin typeface="Arial" pitchFamily="34" charset="0"/>
              </a:rPr>
              <a:t>UC</a:t>
            </a:r>
            <a:r>
              <a:rPr lang="en-US" sz="1000" smtClean="0">
                <a:solidFill>
                  <a:srgbClr val="0000CC"/>
                </a:solidFill>
                <a:latin typeface="Arial" pitchFamily="34" charset="0"/>
              </a:rPr>
              <a:t>5</a:t>
            </a:r>
            <a:r>
              <a:rPr lang="en-US" sz="1000" smtClean="0">
                <a:latin typeface="Arial" pitchFamily="34" charset="0"/>
              </a:rPr>
              <a:t>: </a:t>
            </a:r>
            <a:r>
              <a:rPr lang="en-US" sz="1000" b="1" smtClean="0">
                <a:solidFill>
                  <a:srgbClr val="0000CC"/>
                </a:solidFill>
                <a:latin typeface="Arial" pitchFamily="34" charset="0"/>
              </a:rPr>
              <a:t>UCAddTrack</a:t>
            </a:r>
            <a:endParaRPr lang="en-US" sz="18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6" name="Oval 18"/>
          <p:cNvSpPr>
            <a:spLocks noChangeArrowheads="1"/>
          </p:cNvSpPr>
          <p:nvPr/>
        </p:nvSpPr>
        <p:spPr bwMode="auto">
          <a:xfrm>
            <a:off x="59096" y="6284104"/>
            <a:ext cx="3446104" cy="252413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2047"/>
          <p:cNvSpPr txBox="1">
            <a:spLocks noChangeArrowheads="1"/>
          </p:cNvSpPr>
          <p:nvPr/>
        </p:nvSpPr>
        <p:spPr bwMode="auto">
          <a:xfrm>
            <a:off x="297222" y="5972954"/>
            <a:ext cx="20955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6</a:t>
            </a:r>
            <a:r>
              <a:rPr lang="en-US" sz="1000" dirty="0" smtClean="0">
                <a:latin typeface="Arial" pitchFamily="34" charset="0"/>
              </a:rPr>
              <a:t>: 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UCListTracksForDiscs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0" name="Oval 18"/>
          <p:cNvSpPr>
            <a:spLocks noChangeArrowheads="1"/>
          </p:cNvSpPr>
          <p:nvPr/>
        </p:nvSpPr>
        <p:spPr bwMode="auto">
          <a:xfrm>
            <a:off x="3709823" y="6119301"/>
            <a:ext cx="1295400" cy="252413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47"/>
          <p:cNvSpPr txBox="1">
            <a:spLocks noChangeArrowheads="1"/>
          </p:cNvSpPr>
          <p:nvPr/>
        </p:nvSpPr>
        <p:spPr bwMode="auto">
          <a:xfrm>
            <a:off x="3467100" y="5846681"/>
            <a:ext cx="20955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7</a:t>
            </a:r>
            <a:r>
              <a:rPr lang="en-US" sz="1000" dirty="0" smtClean="0">
                <a:latin typeface="Arial" pitchFamily="34" charset="0"/>
              </a:rPr>
              <a:t>: 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restoreCatalog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2" name="Oval 18"/>
          <p:cNvSpPr>
            <a:spLocks noChangeArrowheads="1"/>
          </p:cNvSpPr>
          <p:nvPr/>
        </p:nvSpPr>
        <p:spPr bwMode="auto">
          <a:xfrm>
            <a:off x="5323354" y="6119300"/>
            <a:ext cx="1295400" cy="252413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TextBox 2047"/>
          <p:cNvSpPr txBox="1">
            <a:spLocks noChangeArrowheads="1"/>
          </p:cNvSpPr>
          <p:nvPr/>
        </p:nvSpPr>
        <p:spPr bwMode="auto">
          <a:xfrm>
            <a:off x="5080631" y="5846680"/>
            <a:ext cx="20955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8</a:t>
            </a:r>
            <a:r>
              <a:rPr lang="en-US" sz="1000" dirty="0" smtClean="0">
                <a:latin typeface="Arial" pitchFamily="34" charset="0"/>
              </a:rPr>
              <a:t>: 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saveCatalog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1639" y="0"/>
            <a:ext cx="8873519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/>
              <a:t>Your deliverable will contain Steps 1 and 2 on one page like this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79488" y="528935"/>
            <a:ext cx="221368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CUT &amp; PASTE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94826" y="1062335"/>
            <a:ext cx="1947969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REARANGE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65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6" dur="2000"/>
                                        <p:tgtEl>
                                          <p:spTgt spid="11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-181879" y="-152400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b="1" dirty="0" smtClean="0">
                <a:solidFill>
                  <a:srgbClr val="000C31"/>
                </a:solidFill>
              </a:rPr>
              <a:t>Movie Company System </a:t>
            </a:r>
            <a:br>
              <a:rPr lang="en-US" b="1" dirty="0" smtClean="0">
                <a:solidFill>
                  <a:srgbClr val="000C31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UML USE CASE MODEL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4" t="5954" r="3084" b="71201"/>
          <a:stretch>
            <a:fillRect/>
          </a:stretch>
        </p:blipFill>
        <p:spPr bwMode="auto">
          <a:xfrm>
            <a:off x="750545" y="4093205"/>
            <a:ext cx="361399" cy="554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533392" y="3822091"/>
            <a:ext cx="171447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ts val="1000"/>
              </a:spcAft>
              <a:buClrTx/>
              <a:buFontTx/>
              <a:buNone/>
            </a:pPr>
            <a:r>
              <a:rPr lang="en-US" sz="1100" b="1" dirty="0" smtClean="0">
                <a:solidFill>
                  <a:srgbClr val="000000"/>
                </a:solidFill>
                <a:latin typeface="Calibri" pitchFamily="34" charset="0"/>
              </a:rPr>
              <a:t>A</a:t>
            </a:r>
            <a:r>
              <a:rPr lang="en-US" sz="1100" b="1" dirty="0" smtClean="0">
                <a:solidFill>
                  <a:srgbClr val="0000FF"/>
                </a:solidFill>
                <a:latin typeface="Calibri" pitchFamily="34" charset="0"/>
              </a:rPr>
              <a:t>1</a:t>
            </a:r>
            <a:r>
              <a:rPr lang="en-US" sz="1100" b="1" dirty="0" smtClean="0">
                <a:solidFill>
                  <a:srgbClr val="000000"/>
                </a:solidFill>
                <a:latin typeface="Calibri" pitchFamily="34" charset="0"/>
              </a:rPr>
              <a:t>: </a:t>
            </a:r>
            <a:r>
              <a:rPr lang="en-US" sz="1100" b="1" dirty="0" smtClean="0">
                <a:solidFill>
                  <a:srgbClr val="FF0000"/>
                </a:solidFill>
                <a:latin typeface="Calibri" pitchFamily="34" charset="0"/>
              </a:rPr>
              <a:t>User</a:t>
            </a:r>
            <a:r>
              <a:rPr lang="en-US" sz="1100" dirty="0" smtClean="0">
                <a:solidFill>
                  <a:srgbClr val="0070C0"/>
                </a:solidFill>
                <a:latin typeface="Calibri" pitchFamily="34" charset="0"/>
              </a:rPr>
              <a:t>  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" name="Oval 18"/>
          <p:cNvSpPr>
            <a:spLocks noChangeArrowheads="1"/>
          </p:cNvSpPr>
          <p:nvPr/>
        </p:nvSpPr>
        <p:spPr bwMode="auto">
          <a:xfrm>
            <a:off x="3704657" y="1785556"/>
            <a:ext cx="1509877" cy="242888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2047"/>
          <p:cNvSpPr txBox="1">
            <a:spLocks noChangeArrowheads="1"/>
          </p:cNvSpPr>
          <p:nvPr/>
        </p:nvSpPr>
        <p:spPr bwMode="auto">
          <a:xfrm>
            <a:off x="3304681" y="1780345"/>
            <a:ext cx="416291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 :            </a:t>
            </a:r>
            <a:r>
              <a:rPr lang="en-US" sz="1000" b="1" dirty="0" err="1" smtClean="0">
                <a:solidFill>
                  <a:srgbClr val="E6AF00"/>
                </a:solidFill>
                <a:latin typeface="Arial" pitchFamily="34" charset="0"/>
              </a:rPr>
              <a:t>UC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AddArtist</a:t>
            </a:r>
            <a:r>
              <a:rPr lang="en-US" sz="1000" b="1" dirty="0" smtClean="0">
                <a:solidFill>
                  <a:srgbClr val="0000CC"/>
                </a:solidFill>
                <a:latin typeface="Arial" pitchFamily="34" charset="0"/>
              </a:rPr>
              <a:t>                                                               </a:t>
            </a:r>
            <a:r>
              <a:rPr lang="en-US" sz="1000" dirty="0" smtClean="0">
                <a:latin typeface="Arial" pitchFamily="34" charset="0"/>
              </a:rPr>
              <a:t>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1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" name="Oval 18"/>
          <p:cNvSpPr>
            <a:spLocks noChangeArrowheads="1"/>
          </p:cNvSpPr>
          <p:nvPr/>
        </p:nvSpPr>
        <p:spPr bwMode="auto">
          <a:xfrm>
            <a:off x="3801106" y="2268379"/>
            <a:ext cx="2408233" cy="241300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2047"/>
          <p:cNvSpPr txBox="1">
            <a:spLocks noChangeArrowheads="1"/>
          </p:cNvSpPr>
          <p:nvPr/>
        </p:nvSpPr>
        <p:spPr bwMode="auto">
          <a:xfrm>
            <a:off x="3343275" y="2268379"/>
            <a:ext cx="41243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  :             </a:t>
            </a:r>
            <a:r>
              <a:rPr lang="en-US" sz="1000" b="1" dirty="0" err="1" smtClean="0">
                <a:solidFill>
                  <a:srgbClr val="E6AF00"/>
                </a:solidFill>
                <a:latin typeface="Arial" pitchFamily="34" charset="0"/>
              </a:rPr>
              <a:t>UC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ListArtists</a:t>
            </a:r>
            <a:r>
              <a:rPr lang="en-US" sz="1000" b="1" dirty="0" smtClean="0">
                <a:solidFill>
                  <a:srgbClr val="0000CC"/>
                </a:solidFill>
                <a:latin typeface="Arial" pitchFamily="34" charset="0"/>
              </a:rPr>
              <a:t>                                                           </a:t>
            </a:r>
            <a:r>
              <a:rPr lang="en-US" sz="1000" dirty="0" smtClean="0">
                <a:latin typeface="Arial" pitchFamily="34" charset="0"/>
              </a:rPr>
              <a:t>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2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" name="Oval 18"/>
          <p:cNvSpPr>
            <a:spLocks noChangeArrowheads="1"/>
          </p:cNvSpPr>
          <p:nvPr/>
        </p:nvSpPr>
        <p:spPr bwMode="auto">
          <a:xfrm>
            <a:off x="3858090" y="2636916"/>
            <a:ext cx="1133968" cy="319087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2047"/>
          <p:cNvSpPr txBox="1">
            <a:spLocks noChangeArrowheads="1"/>
          </p:cNvSpPr>
          <p:nvPr/>
        </p:nvSpPr>
        <p:spPr bwMode="auto">
          <a:xfrm>
            <a:off x="3343275" y="2673350"/>
            <a:ext cx="38957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     :            </a:t>
            </a:r>
            <a:r>
              <a:rPr lang="en-US" sz="1000" b="1" dirty="0" err="1" smtClean="0">
                <a:solidFill>
                  <a:srgbClr val="E6AF00"/>
                </a:solidFill>
                <a:latin typeface="Arial" pitchFamily="34" charset="0"/>
              </a:rPr>
              <a:t>UC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AddDisc</a:t>
            </a:r>
            <a:r>
              <a:rPr lang="en-US" sz="1000" b="1" dirty="0" smtClean="0">
                <a:solidFill>
                  <a:srgbClr val="0000CC"/>
                </a:solidFill>
                <a:latin typeface="Arial" pitchFamily="34" charset="0"/>
              </a:rPr>
              <a:t> </a:t>
            </a:r>
            <a:r>
              <a:rPr lang="en-US" sz="1000" dirty="0" smtClean="0">
                <a:latin typeface="Arial" pitchFamily="34" charset="0"/>
              </a:rPr>
              <a:t>                                                           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3</a:t>
            </a:r>
            <a:r>
              <a:rPr lang="en-US" sz="1000" b="1" dirty="0" smtClean="0">
                <a:solidFill>
                  <a:srgbClr val="0000CC"/>
                </a:solidFill>
                <a:latin typeface="Arial" pitchFamily="34" charset="0"/>
              </a:rPr>
              <a:t> 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3" name="TextBox 2047"/>
          <p:cNvSpPr txBox="1">
            <a:spLocks noChangeArrowheads="1"/>
          </p:cNvSpPr>
          <p:nvPr/>
        </p:nvSpPr>
        <p:spPr bwMode="auto">
          <a:xfrm>
            <a:off x="3333748" y="3306778"/>
            <a:ext cx="40386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                    </a:t>
            </a:r>
            <a:r>
              <a:rPr lang="en-US" sz="1000" b="1" dirty="0" err="1" smtClean="0">
                <a:solidFill>
                  <a:srgbClr val="E6AF00"/>
                </a:solidFill>
                <a:latin typeface="Arial" pitchFamily="34" charset="0"/>
              </a:rPr>
              <a:t>UC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ListDiscs</a:t>
            </a:r>
            <a:r>
              <a:rPr lang="en-US" sz="1000" dirty="0">
                <a:latin typeface="Arial" pitchFamily="34" charset="0"/>
              </a:rPr>
              <a:t> </a:t>
            </a:r>
            <a:r>
              <a:rPr lang="en-US" sz="1000" dirty="0" smtClean="0">
                <a:latin typeface="Arial" pitchFamily="34" charset="0"/>
              </a:rPr>
              <a:t>                                                        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4</a:t>
            </a:r>
            <a:r>
              <a:rPr lang="en-US" sz="1000" b="1" dirty="0" smtClean="0">
                <a:solidFill>
                  <a:srgbClr val="0000CC"/>
                </a:solidFill>
                <a:latin typeface="Arial" pitchFamily="34" charset="0"/>
              </a:rPr>
              <a:t> 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4" name="Oval 18"/>
          <p:cNvSpPr>
            <a:spLocks noChangeArrowheads="1"/>
          </p:cNvSpPr>
          <p:nvPr/>
        </p:nvSpPr>
        <p:spPr bwMode="auto">
          <a:xfrm>
            <a:off x="4029075" y="3987170"/>
            <a:ext cx="1241825" cy="242887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2047"/>
          <p:cNvSpPr txBox="1">
            <a:spLocks noChangeArrowheads="1"/>
          </p:cNvSpPr>
          <p:nvPr/>
        </p:nvSpPr>
        <p:spPr bwMode="auto">
          <a:xfrm>
            <a:off x="3554906" y="3987170"/>
            <a:ext cx="381744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:              </a:t>
            </a:r>
            <a:r>
              <a:rPr lang="en-US" sz="1000" b="1" dirty="0" err="1" smtClean="0">
                <a:solidFill>
                  <a:srgbClr val="E6AF00"/>
                </a:solidFill>
                <a:latin typeface="Arial" pitchFamily="34" charset="0"/>
              </a:rPr>
              <a:t>UC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AddTrack</a:t>
            </a:r>
            <a:r>
              <a:rPr lang="en-US" sz="1000" dirty="0">
                <a:latin typeface="Arial" pitchFamily="34" charset="0"/>
              </a:rPr>
              <a:t> </a:t>
            </a:r>
            <a:r>
              <a:rPr lang="en-US" sz="1000" dirty="0" smtClean="0">
                <a:latin typeface="Arial" pitchFamily="34" charset="0"/>
              </a:rPr>
              <a:t>                                                       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5</a:t>
            </a:r>
            <a:r>
              <a:rPr lang="en-US" sz="1000" b="1" dirty="0" smtClean="0">
                <a:solidFill>
                  <a:srgbClr val="0000CC"/>
                </a:solidFill>
                <a:latin typeface="Arial" pitchFamily="34" charset="0"/>
              </a:rPr>
              <a:t> 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6" name="Oval 18"/>
          <p:cNvSpPr>
            <a:spLocks noChangeArrowheads="1"/>
          </p:cNvSpPr>
          <p:nvPr/>
        </p:nvSpPr>
        <p:spPr bwMode="auto">
          <a:xfrm>
            <a:off x="3790949" y="4578480"/>
            <a:ext cx="2109789" cy="252413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2047"/>
          <p:cNvSpPr txBox="1">
            <a:spLocks noChangeArrowheads="1"/>
          </p:cNvSpPr>
          <p:nvPr/>
        </p:nvSpPr>
        <p:spPr bwMode="auto">
          <a:xfrm>
            <a:off x="3487108" y="4592998"/>
            <a:ext cx="38852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:            </a:t>
            </a:r>
            <a:r>
              <a:rPr lang="en-US" sz="1000" b="1" dirty="0" err="1" smtClean="0">
                <a:solidFill>
                  <a:srgbClr val="E6AF00"/>
                </a:solidFill>
                <a:latin typeface="Arial" pitchFamily="34" charset="0"/>
              </a:rPr>
              <a:t>UC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ListTracksForDiscs</a:t>
            </a:r>
            <a:r>
              <a:rPr lang="en-US" sz="1000" dirty="0" smtClean="0">
                <a:latin typeface="Arial" pitchFamily="34" charset="0"/>
              </a:rPr>
              <a:t>                                           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6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0" name="Oval 18"/>
          <p:cNvSpPr>
            <a:spLocks noChangeArrowheads="1"/>
          </p:cNvSpPr>
          <p:nvPr/>
        </p:nvSpPr>
        <p:spPr bwMode="auto">
          <a:xfrm>
            <a:off x="3950365" y="4962525"/>
            <a:ext cx="1755110" cy="323933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47"/>
          <p:cNvSpPr txBox="1">
            <a:spLocks noChangeArrowheads="1"/>
          </p:cNvSpPr>
          <p:nvPr/>
        </p:nvSpPr>
        <p:spPr bwMode="auto">
          <a:xfrm>
            <a:off x="3587417" y="4962524"/>
            <a:ext cx="40037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:           </a:t>
            </a:r>
            <a:r>
              <a:rPr lang="en-US" sz="1000" b="1" dirty="0" err="1" smtClean="0">
                <a:solidFill>
                  <a:srgbClr val="E6AF00"/>
                </a:solidFill>
                <a:latin typeface="Arial" pitchFamily="34" charset="0"/>
              </a:rPr>
              <a:t>UC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restoreCatalog</a:t>
            </a:r>
            <a:r>
              <a:rPr lang="en-US" sz="1000" dirty="0" smtClean="0">
                <a:latin typeface="Arial" pitchFamily="34" charset="0"/>
              </a:rPr>
              <a:t>                                                 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7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2" name="Oval 18"/>
          <p:cNvSpPr>
            <a:spLocks noChangeArrowheads="1"/>
          </p:cNvSpPr>
          <p:nvPr/>
        </p:nvSpPr>
        <p:spPr bwMode="auto">
          <a:xfrm>
            <a:off x="4147973" y="5486401"/>
            <a:ext cx="1386052" cy="316518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TextBox 2047"/>
          <p:cNvSpPr txBox="1">
            <a:spLocks noChangeArrowheads="1"/>
          </p:cNvSpPr>
          <p:nvPr/>
        </p:nvSpPr>
        <p:spPr bwMode="auto">
          <a:xfrm>
            <a:off x="3390900" y="5524106"/>
            <a:ext cx="40767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     :                </a:t>
            </a:r>
            <a:r>
              <a:rPr lang="en-US" sz="1000" b="1" dirty="0" err="1" smtClean="0">
                <a:solidFill>
                  <a:srgbClr val="E6AF00"/>
                </a:solidFill>
                <a:latin typeface="Arial" pitchFamily="34" charset="0"/>
              </a:rPr>
              <a:t>UC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saveCatalog</a:t>
            </a:r>
            <a:r>
              <a:rPr lang="en-US" sz="1000" b="1" dirty="0" smtClean="0">
                <a:solidFill>
                  <a:srgbClr val="0000CC"/>
                </a:solidFill>
                <a:latin typeface="Arial" pitchFamily="34" charset="0"/>
              </a:rPr>
              <a:t>                                               </a:t>
            </a:r>
            <a:r>
              <a:rPr lang="en-US" sz="1000" dirty="0" smtClean="0">
                <a:latin typeface="Arial" pitchFamily="34" charset="0"/>
              </a:rPr>
              <a:t> 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8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367" y="6310347"/>
            <a:ext cx="5674865" cy="80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28800" y="1295812"/>
            <a:ext cx="6118743" cy="501453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792795" y="1228737"/>
            <a:ext cx="1654620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Controller</a:t>
            </a:r>
            <a:endParaRPr lang="en-US" dirty="0">
              <a:solidFill>
                <a:srgbClr val="FF0000"/>
              </a:solidFill>
            </a:endParaRPr>
          </a:p>
          <a:p>
            <a:pPr>
              <a:buNone/>
            </a:pP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922261" y="0"/>
            <a:ext cx="2170787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REARRANGE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150583" y="1903455"/>
            <a:ext cx="2554074" cy="23299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150583" y="2391489"/>
            <a:ext cx="2640366" cy="1841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0" idx="2"/>
          </p:cNvCxnSpPr>
          <p:nvPr/>
        </p:nvCxnSpPr>
        <p:spPr>
          <a:xfrm flipV="1">
            <a:off x="1102792" y="2796460"/>
            <a:ext cx="2755298" cy="13971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32" idx="2"/>
          </p:cNvCxnSpPr>
          <p:nvPr/>
        </p:nvCxnSpPr>
        <p:spPr>
          <a:xfrm flipV="1">
            <a:off x="1150583" y="3419434"/>
            <a:ext cx="2735617" cy="810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150583" y="4110281"/>
            <a:ext cx="2878492" cy="119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150583" y="4230057"/>
            <a:ext cx="2837883" cy="417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8"/>
          <p:cNvSpPr>
            <a:spLocks noChangeArrowheads="1"/>
          </p:cNvSpPr>
          <p:nvPr/>
        </p:nvSpPr>
        <p:spPr bwMode="auto">
          <a:xfrm>
            <a:off x="3886200" y="3257467"/>
            <a:ext cx="1755110" cy="323933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8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959307" y="-152400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b="1" dirty="0" smtClean="0">
                <a:solidFill>
                  <a:srgbClr val="000C31"/>
                </a:solidFill>
              </a:rPr>
              <a:t>Movie Company System </a:t>
            </a:r>
            <a:br>
              <a:rPr lang="en-US" b="1" dirty="0" smtClean="0">
                <a:solidFill>
                  <a:srgbClr val="000C31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UML USE CASE MODEL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4" t="5954" r="3084" b="71201"/>
          <a:stretch>
            <a:fillRect/>
          </a:stretch>
        </p:blipFill>
        <p:spPr bwMode="auto">
          <a:xfrm>
            <a:off x="750545" y="4093205"/>
            <a:ext cx="361399" cy="554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533392" y="3822091"/>
            <a:ext cx="171447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ts val="1000"/>
              </a:spcAft>
              <a:buClrTx/>
              <a:buFontTx/>
              <a:buNone/>
            </a:pPr>
            <a:r>
              <a:rPr lang="en-US" sz="1100" b="1" dirty="0" smtClean="0">
                <a:solidFill>
                  <a:srgbClr val="000000"/>
                </a:solidFill>
                <a:latin typeface="Calibri" pitchFamily="34" charset="0"/>
              </a:rPr>
              <a:t>A</a:t>
            </a:r>
            <a:r>
              <a:rPr lang="en-US" sz="1100" b="1" dirty="0" smtClean="0">
                <a:solidFill>
                  <a:srgbClr val="0000FF"/>
                </a:solidFill>
                <a:latin typeface="Calibri" pitchFamily="34" charset="0"/>
              </a:rPr>
              <a:t>1</a:t>
            </a:r>
            <a:r>
              <a:rPr lang="en-US" sz="1100" b="1" dirty="0" smtClean="0">
                <a:solidFill>
                  <a:srgbClr val="000000"/>
                </a:solidFill>
                <a:latin typeface="Calibri" pitchFamily="34" charset="0"/>
              </a:rPr>
              <a:t>: </a:t>
            </a:r>
            <a:r>
              <a:rPr lang="en-US" sz="1100" b="1" dirty="0" smtClean="0">
                <a:solidFill>
                  <a:srgbClr val="FF0000"/>
                </a:solidFill>
                <a:latin typeface="Calibri" pitchFamily="34" charset="0"/>
              </a:rPr>
              <a:t>User</a:t>
            </a:r>
            <a:r>
              <a:rPr lang="en-US" sz="1100" dirty="0" smtClean="0">
                <a:solidFill>
                  <a:srgbClr val="0070C0"/>
                </a:solidFill>
                <a:latin typeface="Calibri" pitchFamily="34" charset="0"/>
              </a:rPr>
              <a:t>  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" name="Oval 18"/>
          <p:cNvSpPr>
            <a:spLocks noChangeArrowheads="1"/>
          </p:cNvSpPr>
          <p:nvPr/>
        </p:nvSpPr>
        <p:spPr bwMode="auto">
          <a:xfrm>
            <a:off x="3704657" y="1785556"/>
            <a:ext cx="1509877" cy="242888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2047"/>
          <p:cNvSpPr txBox="1">
            <a:spLocks noChangeArrowheads="1"/>
          </p:cNvSpPr>
          <p:nvPr/>
        </p:nvSpPr>
        <p:spPr bwMode="auto">
          <a:xfrm>
            <a:off x="3304681" y="1780345"/>
            <a:ext cx="416291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 :            </a:t>
            </a:r>
            <a:r>
              <a:rPr lang="en-US" sz="1000" b="1" dirty="0" err="1" smtClean="0">
                <a:solidFill>
                  <a:srgbClr val="E6AF00"/>
                </a:solidFill>
                <a:latin typeface="Arial" pitchFamily="34" charset="0"/>
              </a:rPr>
              <a:t>UC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AddArtist</a:t>
            </a:r>
            <a:r>
              <a:rPr lang="en-US" sz="1000" b="1" dirty="0" smtClean="0">
                <a:solidFill>
                  <a:srgbClr val="0000CC"/>
                </a:solidFill>
                <a:latin typeface="Arial" pitchFamily="34" charset="0"/>
              </a:rPr>
              <a:t>                                                               </a:t>
            </a:r>
            <a:r>
              <a:rPr lang="en-US" sz="1000" dirty="0" smtClean="0">
                <a:latin typeface="Arial" pitchFamily="34" charset="0"/>
              </a:rPr>
              <a:t>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1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" name="Oval 18"/>
          <p:cNvSpPr>
            <a:spLocks noChangeArrowheads="1"/>
          </p:cNvSpPr>
          <p:nvPr/>
        </p:nvSpPr>
        <p:spPr bwMode="auto">
          <a:xfrm>
            <a:off x="3801106" y="2268379"/>
            <a:ext cx="2408233" cy="241300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2047"/>
          <p:cNvSpPr txBox="1">
            <a:spLocks noChangeArrowheads="1"/>
          </p:cNvSpPr>
          <p:nvPr/>
        </p:nvSpPr>
        <p:spPr bwMode="auto">
          <a:xfrm>
            <a:off x="3343275" y="2268379"/>
            <a:ext cx="41243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  :             </a:t>
            </a:r>
            <a:r>
              <a:rPr lang="en-US" sz="1000" b="1" dirty="0" err="1" smtClean="0">
                <a:solidFill>
                  <a:srgbClr val="E6AF00"/>
                </a:solidFill>
                <a:latin typeface="Arial" pitchFamily="34" charset="0"/>
              </a:rPr>
              <a:t>UC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ListArtists</a:t>
            </a:r>
            <a:r>
              <a:rPr lang="en-US" sz="1000" b="1" dirty="0" smtClean="0">
                <a:solidFill>
                  <a:srgbClr val="0000CC"/>
                </a:solidFill>
                <a:latin typeface="Arial" pitchFamily="34" charset="0"/>
              </a:rPr>
              <a:t>                                                           </a:t>
            </a:r>
            <a:r>
              <a:rPr lang="en-US" sz="1000" dirty="0" smtClean="0">
                <a:latin typeface="Arial" pitchFamily="34" charset="0"/>
              </a:rPr>
              <a:t>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2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" name="Oval 18"/>
          <p:cNvSpPr>
            <a:spLocks noChangeArrowheads="1"/>
          </p:cNvSpPr>
          <p:nvPr/>
        </p:nvSpPr>
        <p:spPr bwMode="auto">
          <a:xfrm>
            <a:off x="3858090" y="2636916"/>
            <a:ext cx="1133968" cy="319087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2047"/>
          <p:cNvSpPr txBox="1">
            <a:spLocks noChangeArrowheads="1"/>
          </p:cNvSpPr>
          <p:nvPr/>
        </p:nvSpPr>
        <p:spPr bwMode="auto">
          <a:xfrm>
            <a:off x="3343275" y="2673350"/>
            <a:ext cx="38957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     :            </a:t>
            </a:r>
            <a:r>
              <a:rPr lang="en-US" sz="1000" b="1" dirty="0" err="1" smtClean="0">
                <a:solidFill>
                  <a:srgbClr val="E6AF00"/>
                </a:solidFill>
                <a:latin typeface="Arial" pitchFamily="34" charset="0"/>
              </a:rPr>
              <a:t>UC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AddDisc</a:t>
            </a:r>
            <a:r>
              <a:rPr lang="en-US" sz="1000" b="1" dirty="0" smtClean="0">
                <a:solidFill>
                  <a:srgbClr val="0000CC"/>
                </a:solidFill>
                <a:latin typeface="Arial" pitchFamily="34" charset="0"/>
              </a:rPr>
              <a:t> </a:t>
            </a:r>
            <a:r>
              <a:rPr lang="en-US" sz="1000" dirty="0" smtClean="0">
                <a:latin typeface="Arial" pitchFamily="34" charset="0"/>
              </a:rPr>
              <a:t>                                                           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3</a:t>
            </a:r>
            <a:r>
              <a:rPr lang="en-US" sz="1000" b="1" dirty="0" smtClean="0">
                <a:solidFill>
                  <a:srgbClr val="0000CC"/>
                </a:solidFill>
                <a:latin typeface="Arial" pitchFamily="34" charset="0"/>
              </a:rPr>
              <a:t> 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3" name="TextBox 2047"/>
          <p:cNvSpPr txBox="1">
            <a:spLocks noChangeArrowheads="1"/>
          </p:cNvSpPr>
          <p:nvPr/>
        </p:nvSpPr>
        <p:spPr bwMode="auto">
          <a:xfrm>
            <a:off x="3333748" y="3306778"/>
            <a:ext cx="40386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                    </a:t>
            </a:r>
            <a:r>
              <a:rPr lang="en-US" sz="1000" b="1" dirty="0" err="1" smtClean="0">
                <a:solidFill>
                  <a:srgbClr val="E6AF00"/>
                </a:solidFill>
                <a:latin typeface="Arial" pitchFamily="34" charset="0"/>
              </a:rPr>
              <a:t>UC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ListDiscs</a:t>
            </a:r>
            <a:r>
              <a:rPr lang="en-US" sz="1000" dirty="0">
                <a:latin typeface="Arial" pitchFamily="34" charset="0"/>
              </a:rPr>
              <a:t> </a:t>
            </a:r>
            <a:r>
              <a:rPr lang="en-US" sz="1000" dirty="0" smtClean="0">
                <a:latin typeface="Arial" pitchFamily="34" charset="0"/>
              </a:rPr>
              <a:t>                                                        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4</a:t>
            </a:r>
            <a:r>
              <a:rPr lang="en-US" sz="1000" b="1" dirty="0" smtClean="0">
                <a:solidFill>
                  <a:srgbClr val="0000CC"/>
                </a:solidFill>
                <a:latin typeface="Arial" pitchFamily="34" charset="0"/>
              </a:rPr>
              <a:t> 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4" name="Oval 18"/>
          <p:cNvSpPr>
            <a:spLocks noChangeArrowheads="1"/>
          </p:cNvSpPr>
          <p:nvPr/>
        </p:nvSpPr>
        <p:spPr bwMode="auto">
          <a:xfrm>
            <a:off x="4029075" y="3987170"/>
            <a:ext cx="1241825" cy="242887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2047"/>
          <p:cNvSpPr txBox="1">
            <a:spLocks noChangeArrowheads="1"/>
          </p:cNvSpPr>
          <p:nvPr/>
        </p:nvSpPr>
        <p:spPr bwMode="auto">
          <a:xfrm>
            <a:off x="3554906" y="3987170"/>
            <a:ext cx="381744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:              </a:t>
            </a:r>
            <a:r>
              <a:rPr lang="en-US" sz="1000" b="1" dirty="0" err="1" smtClean="0">
                <a:solidFill>
                  <a:srgbClr val="E6AF00"/>
                </a:solidFill>
                <a:latin typeface="Arial" pitchFamily="34" charset="0"/>
              </a:rPr>
              <a:t>UC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AddTrack</a:t>
            </a:r>
            <a:r>
              <a:rPr lang="en-US" sz="1000" dirty="0">
                <a:latin typeface="Arial" pitchFamily="34" charset="0"/>
              </a:rPr>
              <a:t> </a:t>
            </a:r>
            <a:r>
              <a:rPr lang="en-US" sz="1000" dirty="0" smtClean="0">
                <a:latin typeface="Arial" pitchFamily="34" charset="0"/>
              </a:rPr>
              <a:t>                                                       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5</a:t>
            </a:r>
            <a:r>
              <a:rPr lang="en-US" sz="1000" b="1" dirty="0" smtClean="0">
                <a:solidFill>
                  <a:srgbClr val="0000CC"/>
                </a:solidFill>
                <a:latin typeface="Arial" pitchFamily="34" charset="0"/>
              </a:rPr>
              <a:t> 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6" name="Oval 18"/>
          <p:cNvSpPr>
            <a:spLocks noChangeArrowheads="1"/>
          </p:cNvSpPr>
          <p:nvPr/>
        </p:nvSpPr>
        <p:spPr bwMode="auto">
          <a:xfrm>
            <a:off x="3790949" y="4578480"/>
            <a:ext cx="2109789" cy="252413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2047"/>
          <p:cNvSpPr txBox="1">
            <a:spLocks noChangeArrowheads="1"/>
          </p:cNvSpPr>
          <p:nvPr/>
        </p:nvSpPr>
        <p:spPr bwMode="auto">
          <a:xfrm>
            <a:off x="3487108" y="4592998"/>
            <a:ext cx="38852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:            </a:t>
            </a:r>
            <a:r>
              <a:rPr lang="en-US" sz="1000" b="1" dirty="0" err="1" smtClean="0">
                <a:solidFill>
                  <a:srgbClr val="E6AF00"/>
                </a:solidFill>
                <a:latin typeface="Arial" pitchFamily="34" charset="0"/>
              </a:rPr>
              <a:t>UC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ListTracksForDiscs</a:t>
            </a:r>
            <a:r>
              <a:rPr lang="en-US" sz="1000" dirty="0" smtClean="0">
                <a:latin typeface="Arial" pitchFamily="34" charset="0"/>
              </a:rPr>
              <a:t>                                           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6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0" name="Oval 18"/>
          <p:cNvSpPr>
            <a:spLocks noChangeArrowheads="1"/>
          </p:cNvSpPr>
          <p:nvPr/>
        </p:nvSpPr>
        <p:spPr bwMode="auto">
          <a:xfrm>
            <a:off x="3950365" y="4962525"/>
            <a:ext cx="1755110" cy="323933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47"/>
          <p:cNvSpPr txBox="1">
            <a:spLocks noChangeArrowheads="1"/>
          </p:cNvSpPr>
          <p:nvPr/>
        </p:nvSpPr>
        <p:spPr bwMode="auto">
          <a:xfrm>
            <a:off x="3587417" y="4962524"/>
            <a:ext cx="40037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:           </a:t>
            </a:r>
            <a:r>
              <a:rPr lang="en-US" sz="1000" b="1" dirty="0" err="1" smtClean="0">
                <a:solidFill>
                  <a:srgbClr val="E6AF00"/>
                </a:solidFill>
                <a:latin typeface="Arial" pitchFamily="34" charset="0"/>
              </a:rPr>
              <a:t>UC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restoreCatalog</a:t>
            </a:r>
            <a:r>
              <a:rPr lang="en-US" sz="1000" dirty="0" smtClean="0">
                <a:latin typeface="Arial" pitchFamily="34" charset="0"/>
              </a:rPr>
              <a:t>                                                 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7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2" name="Oval 18"/>
          <p:cNvSpPr>
            <a:spLocks noChangeArrowheads="1"/>
          </p:cNvSpPr>
          <p:nvPr/>
        </p:nvSpPr>
        <p:spPr bwMode="auto">
          <a:xfrm>
            <a:off x="4147973" y="5486401"/>
            <a:ext cx="1386052" cy="316518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TextBox 2047"/>
          <p:cNvSpPr txBox="1">
            <a:spLocks noChangeArrowheads="1"/>
          </p:cNvSpPr>
          <p:nvPr/>
        </p:nvSpPr>
        <p:spPr bwMode="auto">
          <a:xfrm>
            <a:off x="3390900" y="5524106"/>
            <a:ext cx="40767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000" dirty="0" smtClean="0">
                <a:latin typeface="Arial" pitchFamily="34" charset="0"/>
              </a:rPr>
              <a:t>     :                </a:t>
            </a:r>
            <a:r>
              <a:rPr lang="en-US" sz="1000" b="1" dirty="0" err="1" smtClean="0">
                <a:solidFill>
                  <a:srgbClr val="E6AF00"/>
                </a:solidFill>
                <a:latin typeface="Arial" pitchFamily="34" charset="0"/>
              </a:rPr>
              <a:t>UC</a:t>
            </a:r>
            <a:r>
              <a:rPr lang="en-US" sz="1000" b="1" dirty="0" err="1" smtClean="0">
                <a:solidFill>
                  <a:srgbClr val="0000CC"/>
                </a:solidFill>
                <a:latin typeface="Arial" pitchFamily="34" charset="0"/>
              </a:rPr>
              <a:t>saveCatalog</a:t>
            </a:r>
            <a:r>
              <a:rPr lang="en-US" sz="1000" b="1" dirty="0" smtClean="0">
                <a:solidFill>
                  <a:srgbClr val="0000CC"/>
                </a:solidFill>
                <a:latin typeface="Arial" pitchFamily="34" charset="0"/>
              </a:rPr>
              <a:t>                                               </a:t>
            </a:r>
            <a:r>
              <a:rPr lang="en-US" sz="1000" dirty="0" smtClean="0">
                <a:latin typeface="Arial" pitchFamily="34" charset="0"/>
              </a:rPr>
              <a:t> UC</a:t>
            </a:r>
            <a:r>
              <a:rPr lang="en-US" sz="1000" dirty="0" smtClean="0">
                <a:solidFill>
                  <a:srgbClr val="0000CC"/>
                </a:solidFill>
                <a:latin typeface="Arial" pitchFamily="34" charset="0"/>
              </a:rPr>
              <a:t>8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367" y="6310347"/>
            <a:ext cx="5674865" cy="80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28800" y="1295812"/>
            <a:ext cx="6118743" cy="501453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92795" y="1228737"/>
            <a:ext cx="1654620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Controller</a:t>
            </a:r>
            <a:endParaRPr lang="en-US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None/>
            </a:pP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150583" y="1903455"/>
            <a:ext cx="2554074" cy="23299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150583" y="2391489"/>
            <a:ext cx="2640366" cy="1841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0" idx="2"/>
          </p:cNvCxnSpPr>
          <p:nvPr/>
        </p:nvCxnSpPr>
        <p:spPr>
          <a:xfrm flipV="1">
            <a:off x="1102792" y="2796460"/>
            <a:ext cx="2755298" cy="13971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32" idx="2"/>
          </p:cNvCxnSpPr>
          <p:nvPr/>
        </p:nvCxnSpPr>
        <p:spPr>
          <a:xfrm flipV="1">
            <a:off x="1150583" y="3419434"/>
            <a:ext cx="2735617" cy="810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150583" y="4110281"/>
            <a:ext cx="2878492" cy="119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150583" y="4230057"/>
            <a:ext cx="2837883" cy="417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8"/>
          <p:cNvSpPr>
            <a:spLocks noChangeArrowheads="1"/>
          </p:cNvSpPr>
          <p:nvPr/>
        </p:nvSpPr>
        <p:spPr bwMode="auto">
          <a:xfrm>
            <a:off x="3886200" y="3257467"/>
            <a:ext cx="1755110" cy="323933"/>
          </a:xfrm>
          <a:prstGeom prst="ellipse">
            <a:avLst/>
          </a:prstGeom>
          <a:noFill/>
          <a:ln w="635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7343" y="2796460"/>
            <a:ext cx="9245288" cy="1040285"/>
          </a:xfrm>
          <a:prstGeom prst="rect">
            <a:avLst/>
          </a:prstGeom>
          <a:solidFill>
            <a:srgbClr val="FF33CC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Any DIAGRAM that is NOT the result of CUT and PASTE</a:t>
            </a:r>
          </a:p>
          <a:p>
            <a:pPr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WILL BE IGNORED (YOU WILL GET ZERO POINTS)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22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838200" y="-156300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b="1" dirty="0" smtClean="0">
                <a:solidFill>
                  <a:srgbClr val="000C31"/>
                </a:solidFill>
              </a:rPr>
              <a:t>Movie Company System </a:t>
            </a:r>
            <a:br>
              <a:rPr lang="en-US" b="1" dirty="0" smtClean="0">
                <a:solidFill>
                  <a:srgbClr val="000C31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UML USE CASE Description</a:t>
            </a:r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6191494"/>
            <a:ext cx="5235810" cy="80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457200" y="1234171"/>
            <a:ext cx="27029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</a:rPr>
              <a:t>UC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ea typeface="Times New Roman" pitchFamily="18" charset="0"/>
              </a:rPr>
              <a:t>1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</a:rPr>
              <a:t>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E6AF00"/>
                </a:solidFill>
                <a:effectLst/>
                <a:latin typeface="Arial" pitchFamily="34" charset="0"/>
                <a:ea typeface="Times New Roman" pitchFamily="18" charset="0"/>
              </a:rPr>
              <a:t>UC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ea typeface="Times New Roman" pitchFamily="18" charset="0"/>
              </a:rPr>
              <a:t>AddArtist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latin typeface="Arial" pitchFamily="34" charset="0"/>
                <a:ea typeface="Times New Roman" pitchFamily="18" charset="0"/>
              </a:rPr>
              <a:t> Description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593266"/>
              </p:ext>
            </p:extLst>
          </p:nvPr>
        </p:nvGraphicFramePr>
        <p:xfrm>
          <a:off x="457200" y="1818945"/>
          <a:ext cx="8001000" cy="4277055"/>
        </p:xfrm>
        <a:graphic>
          <a:graphicData uri="http://schemas.openxmlformats.org/drawingml/2006/table">
            <a:tbl>
              <a:tblPr/>
              <a:tblGrid>
                <a:gridCol w="1520010"/>
                <a:gridCol w="6480990"/>
              </a:tblGrid>
              <a:tr h="2194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</a:rPr>
                        <a:t>Name: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4971" marR="64971" marT="9024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rgbClr val="FF6600"/>
                          </a:solidFill>
                          <a:effectLst/>
                          <a:latin typeface="Times New Roman"/>
                          <a:ea typeface="Times New Roman"/>
                        </a:rPr>
                        <a:t>UC</a:t>
                      </a:r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Times New Roman"/>
                        </a:rPr>
                        <a:t>AddArtist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4971" marR="64971" marT="9024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194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</a:rPr>
                        <a:t>Actor: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4971" marR="64971" marT="9024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4971" marR="64971" marT="9024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4295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</a:rPr>
                        <a:t>Description: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4971" marR="64971" marT="9024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</a:rPr>
                        <a:t>This use case describes the process used by </a:t>
                      </a:r>
                      <a:r>
                        <a:rPr lang="en-US" sz="13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</a:rPr>
                        <a:t> to Add another Artist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4971" marR="64971" marT="9024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059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</a:rPr>
                        <a:t>Successful Completion: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4971" marR="64971" marT="9024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</a:rPr>
                        <a:t> requests Adding Artist by </a:t>
                      </a:r>
                      <a:r>
                        <a:rPr lang="en-US" sz="13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artistName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300" b="1" u="sng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Movie Company System</a:t>
                      </a: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</a:rPr>
                        <a:t> checks to see if not already there and there is room in the </a:t>
                      </a:r>
                      <a:r>
                        <a:rPr lang="en-US" sz="1100" b="1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artists </a:t>
                      </a: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</a:rPr>
                        <a:t>array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300" b="1">
                          <a:solidFill>
                            <a:srgbClr val="800000"/>
                          </a:solidFill>
                          <a:effectLst/>
                          <a:latin typeface="Times New Roman"/>
                          <a:ea typeface="Times New Roman"/>
                        </a:rPr>
                        <a:t>Artist</a:t>
                      </a: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</a:rPr>
                        <a:t> with  </a:t>
                      </a:r>
                      <a:r>
                        <a:rPr lang="en-US" sz="13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artistName</a:t>
                      </a: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</a:rPr>
                        <a:t> is added at the end of the </a:t>
                      </a:r>
                      <a:r>
                        <a:rPr lang="en-US" sz="1100" b="1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artists </a:t>
                      </a: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</a:rPr>
                        <a:t>array and successful message is sent to the </a:t>
                      </a:r>
                      <a:r>
                        <a:rPr lang="en-US" sz="13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4971" marR="64971" marT="9024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2699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</a:rPr>
                        <a:t>Alternative: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4971" marR="64971" marT="9024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</a:rPr>
                        <a:t> requests Adding Artist by </a:t>
                      </a:r>
                      <a:r>
                        <a:rPr lang="en-US" sz="13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artistName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300" b="1" u="sng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Movie Company System</a:t>
                      </a: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</a:rPr>
                        <a:t> checks to see if not already in the </a:t>
                      </a:r>
                      <a:r>
                        <a:rPr lang="en-US" sz="1100" b="1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artists </a:t>
                      </a: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</a:rPr>
                        <a:t>array and there is no room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</a:rPr>
                        <a:t>If </a:t>
                      </a:r>
                      <a:r>
                        <a:rPr lang="en-US" sz="13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artistName</a:t>
                      </a: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</a:rPr>
                        <a:t> either ALREADY present or NO MORE ROOM </a:t>
                      </a:r>
                      <a:r>
                        <a:rPr lang="en-US" sz="13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MAX_ARTISTS</a:t>
                      </a: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en-US" sz="1300" b="1">
                          <a:solidFill>
                            <a:srgbClr val="800000"/>
                          </a:solidFill>
                          <a:effectLst/>
                          <a:latin typeface="Times New Roman"/>
                          <a:ea typeface="Times New Roman"/>
                        </a:rPr>
                        <a:t>Artist </a:t>
                      </a: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</a:rPr>
                        <a:t>with  </a:t>
                      </a:r>
                      <a:r>
                        <a:rPr lang="en-US" sz="13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artistName</a:t>
                      </a: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</a:rPr>
                        <a:t> is NOT added and UNsuccessful message is sent to the </a:t>
                      </a:r>
                      <a:r>
                        <a:rPr lang="en-US" sz="13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4971" marR="64971" marT="9024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4295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</a:rPr>
                        <a:t>Pre-Condition: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4971" marR="64971" marT="9024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</a:rPr>
                        <a:t> requests Add Artist 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4971" marR="64971" marT="9024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4295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</a:rPr>
                        <a:t>Post-Condition: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4971" marR="64971" marT="9024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</a:rPr>
                        <a:t>Artist with  </a:t>
                      </a:r>
                      <a:r>
                        <a:rPr lang="en-US" sz="13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artistName</a:t>
                      </a: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</a:rPr>
                        <a:t> Added successfully or UNsuccessfully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4971" marR="64971" marT="9024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194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</a:rPr>
                        <a:t>Assumptions: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4971" marR="64971" marT="9024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Times New Roman"/>
                          <a:ea typeface="Times New Roman"/>
                        </a:rPr>
                        <a:t>None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4971" marR="64971" marT="9024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807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838200" y="-127449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b="1" dirty="0" smtClean="0">
                <a:solidFill>
                  <a:srgbClr val="000C31"/>
                </a:solidFill>
              </a:rPr>
              <a:t>Movie Company System </a:t>
            </a:r>
            <a:br>
              <a:rPr lang="en-US" b="1" dirty="0" smtClean="0">
                <a:solidFill>
                  <a:srgbClr val="000C31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UML USE CASE Description</a:t>
            </a:r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6191494"/>
            <a:ext cx="5235810" cy="80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457200" y="1234171"/>
            <a:ext cx="267252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F0000"/>
                </a:solidFill>
                <a:latin typeface="Times New Roman"/>
                <a:ea typeface="Times New Roman"/>
              </a:rPr>
              <a:t>UC</a:t>
            </a:r>
            <a:r>
              <a:rPr lang="en-US" sz="1400" b="1" dirty="0">
                <a:solidFill>
                  <a:srgbClr val="0000FF"/>
                </a:solidFill>
                <a:latin typeface="Times New Roman"/>
                <a:ea typeface="Times New Roman"/>
              </a:rPr>
              <a:t>2</a:t>
            </a:r>
            <a:r>
              <a:rPr lang="en-US" sz="1400" b="1" dirty="0">
                <a:solidFill>
                  <a:srgbClr val="FF0000"/>
                </a:solidFill>
                <a:latin typeface="Times New Roman"/>
                <a:ea typeface="Times New Roman"/>
              </a:rPr>
              <a:t> </a:t>
            </a:r>
            <a:r>
              <a:rPr lang="en-US" sz="14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UCListArtists</a:t>
            </a:r>
            <a:r>
              <a:rPr lang="en-US" sz="1400" b="1" dirty="0">
                <a:solidFill>
                  <a:srgbClr val="FF6600"/>
                </a:solidFill>
                <a:latin typeface="Times New Roman"/>
                <a:ea typeface="Times New Roman"/>
              </a:rPr>
              <a:t> Description</a:t>
            </a:r>
            <a:endParaRPr lang="en-US" sz="1200" dirty="0">
              <a:latin typeface="Times New Roman"/>
              <a:ea typeface="Times New Roman"/>
            </a:endParaRPr>
          </a:p>
          <a:p>
            <a:pPr eaLnBrk="0" hangingPunct="0">
              <a:spcBef>
                <a:spcPct val="0"/>
              </a:spcBef>
              <a:buClrTx/>
              <a:buFontTx/>
              <a:buNone/>
              <a:tabLst>
                <a:tab pos="457200" algn="l"/>
              </a:tabLst>
            </a:pP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4542"/>
              </p:ext>
            </p:extLst>
          </p:nvPr>
        </p:nvGraphicFramePr>
        <p:xfrm>
          <a:off x="609600" y="1818947"/>
          <a:ext cx="6908800" cy="3803026"/>
        </p:xfrm>
        <a:graphic>
          <a:graphicData uri="http://schemas.openxmlformats.org/drawingml/2006/table">
            <a:tbl>
              <a:tblPr/>
              <a:tblGrid>
                <a:gridCol w="1310289"/>
                <a:gridCol w="5598511"/>
              </a:tblGrid>
              <a:tr h="2676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Name: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6600"/>
                          </a:solidFill>
                          <a:effectLst/>
                          <a:latin typeface="Times New Roman"/>
                          <a:ea typeface="Times New Roman"/>
                        </a:rPr>
                        <a:t>UC</a:t>
                      </a:r>
                      <a:r>
                        <a:rPr lang="en-US" sz="1400" b="1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Times New Roman"/>
                        </a:rPr>
                        <a:t>ListArtists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676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Actor: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2389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Description: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This use case describes the process used by </a:t>
                      </a:r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to List all </a:t>
                      </a:r>
                      <a:r>
                        <a:rPr lang="en-US" sz="1400" b="1">
                          <a:solidFill>
                            <a:srgbClr val="800000"/>
                          </a:solidFill>
                          <a:effectLst/>
                          <a:latin typeface="Times New Roman"/>
                          <a:ea typeface="Times New Roman"/>
                        </a:rPr>
                        <a:t>Artist</a:t>
                      </a:r>
                      <a:r>
                        <a:rPr lang="en-US" sz="1400" b="1">
                          <a:solidFill>
                            <a:srgbClr val="FF3399"/>
                          </a:solidFill>
                          <a:effectLst/>
                          <a:latin typeface="Times New Roman"/>
                          <a:ea typeface="Times New Roman"/>
                        </a:rPr>
                        <a:t>s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7801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Successful Completion: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requests Listing Artists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400" b="1" u="sng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Movie Company System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displays all the </a:t>
                      </a:r>
                      <a:r>
                        <a:rPr lang="en-US" sz="1400" b="1">
                          <a:solidFill>
                            <a:srgbClr val="800000"/>
                          </a:solidFill>
                          <a:effectLst/>
                          <a:latin typeface="Times New Roman"/>
                          <a:ea typeface="Times New Roman"/>
                        </a:rPr>
                        <a:t>Artist</a:t>
                      </a:r>
                      <a:r>
                        <a:rPr lang="en-US" sz="1400" b="1">
                          <a:solidFill>
                            <a:srgbClr val="FF3399"/>
                          </a:solidFill>
                          <a:effectLst/>
                          <a:latin typeface="Times New Roman"/>
                          <a:ea typeface="Times New Roman"/>
                        </a:rPr>
                        <a:t>s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by traversing the </a:t>
                      </a:r>
                      <a:r>
                        <a:rPr lang="en-US" sz="1200" b="1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artists 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array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919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Alternative: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2389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Pre-Condition: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requests List Artists 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2389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Post-Condition: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800000"/>
                          </a:solidFill>
                          <a:effectLst/>
                          <a:latin typeface="Times New Roman"/>
                          <a:ea typeface="Times New Roman"/>
                        </a:rPr>
                        <a:t>Artist</a:t>
                      </a:r>
                      <a:r>
                        <a:rPr lang="en-US" sz="1400" b="1">
                          <a:solidFill>
                            <a:srgbClr val="FF3399"/>
                          </a:solidFill>
                          <a:effectLst/>
                          <a:latin typeface="Times New Roman"/>
                          <a:ea typeface="Times New Roman"/>
                        </a:rPr>
                        <a:t>s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displayed 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2389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Assumptions: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/>
                          <a:ea typeface="Times New Roman"/>
                        </a:rPr>
                        <a:t>None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40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1020925" y="-152400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b="1" dirty="0" smtClean="0">
                <a:solidFill>
                  <a:srgbClr val="000C31"/>
                </a:solidFill>
              </a:rPr>
              <a:t>Movie Company System </a:t>
            </a:r>
            <a:br>
              <a:rPr lang="en-US" b="1" dirty="0" smtClean="0">
                <a:solidFill>
                  <a:srgbClr val="000C31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UML USE CASE Description</a:t>
            </a:r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6191494"/>
            <a:ext cx="5235810" cy="80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457200" y="1218781"/>
            <a:ext cx="243047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F0000"/>
                </a:solidFill>
                <a:latin typeface="Times New Roman"/>
                <a:ea typeface="Times New Roman"/>
              </a:rPr>
              <a:t>UC</a:t>
            </a:r>
            <a:r>
              <a:rPr lang="en-US" sz="1400" b="1" dirty="0">
                <a:solidFill>
                  <a:srgbClr val="0000FF"/>
                </a:solidFill>
                <a:latin typeface="Times New Roman"/>
                <a:ea typeface="Times New Roman"/>
              </a:rPr>
              <a:t>3</a:t>
            </a:r>
            <a:r>
              <a:rPr lang="en-US" sz="1400" b="1" dirty="0">
                <a:solidFill>
                  <a:srgbClr val="FF0000"/>
                </a:solidFill>
                <a:latin typeface="Times New Roman"/>
                <a:ea typeface="Times New Roman"/>
              </a:rPr>
              <a:t> </a:t>
            </a:r>
            <a:r>
              <a:rPr lang="en-US" sz="1400" b="1" dirty="0" err="1">
                <a:solidFill>
                  <a:srgbClr val="E6AF00"/>
                </a:solidFill>
                <a:latin typeface="Times New Roman"/>
                <a:ea typeface="Times New Roman"/>
              </a:rPr>
              <a:t>UC</a:t>
            </a:r>
            <a:r>
              <a:rPr lang="en-US" sz="14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AddDisc</a:t>
            </a:r>
            <a:r>
              <a:rPr lang="en-US" sz="1400" b="1" dirty="0">
                <a:solidFill>
                  <a:srgbClr val="FF6600"/>
                </a:solidFill>
                <a:latin typeface="Times New Roman"/>
                <a:ea typeface="Times New Roman"/>
              </a:rPr>
              <a:t> Description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179309"/>
              </p:ext>
            </p:extLst>
          </p:nvPr>
        </p:nvGraphicFramePr>
        <p:xfrm>
          <a:off x="457200" y="1676400"/>
          <a:ext cx="7620000" cy="4419601"/>
        </p:xfrm>
        <a:graphic>
          <a:graphicData uri="http://schemas.openxmlformats.org/drawingml/2006/table">
            <a:tbl>
              <a:tblPr/>
              <a:tblGrid>
                <a:gridCol w="1383688"/>
                <a:gridCol w="6236312"/>
              </a:tblGrid>
              <a:tr h="20650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Name: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6600"/>
                          </a:solidFill>
                          <a:effectLst/>
                          <a:latin typeface="Times New Roman"/>
                          <a:ea typeface="Times New Roman"/>
                        </a:rPr>
                        <a:t>UC</a:t>
                      </a:r>
                      <a:r>
                        <a:rPr lang="en-US" sz="1200" b="1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Times New Roman"/>
                        </a:rPr>
                        <a:t>AddDisc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0650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Actor: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4041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Description: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This use case describes the process used by </a:t>
                      </a:r>
                      <a:r>
                        <a:rPr lang="en-US" sz="12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to Add another Disc for a particular </a:t>
                      </a:r>
                      <a:r>
                        <a:rPr lang="en-US" sz="12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artistName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99723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Successful Completion: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requests Adding Disc to </a:t>
                      </a:r>
                      <a:r>
                        <a:rPr lang="en-US" sz="12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artistName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200" b="1" u="sng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Movie Company System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prompts for </a:t>
                      </a:r>
                      <a:r>
                        <a:rPr lang="en-US" sz="12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discCatalogNumber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200" b="1" u="sng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Movie Company System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prompts for </a:t>
                      </a:r>
                      <a:r>
                        <a:rPr lang="en-US" sz="12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disc 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Disc </a:t>
                      </a:r>
                      <a:r>
                        <a:rPr lang="en-US" sz="12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discCatalogNumber , disc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is Added to the </a:t>
                      </a:r>
                      <a:r>
                        <a:rPr lang="en-US" sz="1200" b="1">
                          <a:solidFill>
                            <a:srgbClr val="FF33CC"/>
                          </a:solidFill>
                          <a:effectLst/>
                          <a:latin typeface="Times New Roman"/>
                          <a:ea typeface="Times New Roman"/>
                        </a:rPr>
                        <a:t>disks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array and successful message is sent to the </a:t>
                      </a:r>
                      <a:r>
                        <a:rPr lang="en-US" sz="12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59027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Alternative: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requests Adding Disc to </a:t>
                      </a:r>
                      <a:r>
                        <a:rPr lang="en-US" sz="12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artistName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200" b="1" u="sng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Movie Company System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prompts for </a:t>
                      </a:r>
                      <a:r>
                        <a:rPr lang="en-US" sz="12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discCatalogNumber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200" b="1" u="sng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Movie Company System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prompts for </a:t>
                      </a:r>
                      <a:r>
                        <a:rPr lang="en-US" sz="12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disc 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200" b="1" u="sng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Movie Company System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checks to see if not already the </a:t>
                      </a:r>
                      <a:r>
                        <a:rPr lang="en-US" sz="1200" b="1">
                          <a:solidFill>
                            <a:srgbClr val="FF33CC"/>
                          </a:solidFill>
                          <a:effectLst/>
                          <a:latin typeface="Times New Roman"/>
                          <a:ea typeface="Times New Roman"/>
                        </a:rPr>
                        <a:t>disks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array and there is room in the </a:t>
                      </a:r>
                      <a:r>
                        <a:rPr lang="en-US" sz="1200" b="1">
                          <a:solidFill>
                            <a:srgbClr val="FF33CC"/>
                          </a:solidFill>
                          <a:effectLst/>
                          <a:latin typeface="Times New Roman"/>
                          <a:ea typeface="Times New Roman"/>
                        </a:rPr>
                        <a:t>disks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array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If </a:t>
                      </a:r>
                      <a:r>
                        <a:rPr lang="en-US" sz="12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disc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either ALREADY present or NO MORE ROOM </a:t>
                      </a:r>
                      <a:r>
                        <a:rPr lang="en-US" sz="12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MAX_DISCS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Disc </a:t>
                      </a:r>
                      <a:r>
                        <a:rPr lang="en-US" sz="12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disc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is NOT added and UNsuccessful message is sent to the </a:t>
                      </a:r>
                      <a:r>
                        <a:rPr lang="en-US" sz="12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4041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Pre-Condition: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requests Add Disc 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4041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Post-Condition: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Disc </a:t>
                      </a:r>
                      <a:r>
                        <a:rPr lang="en-US" sz="12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discCatalogNumber,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en-US" sz="12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disc 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Added to the </a:t>
                      </a:r>
                      <a:r>
                        <a:rPr lang="en-US" sz="1200" b="1">
                          <a:solidFill>
                            <a:srgbClr val="FF33CC"/>
                          </a:solidFill>
                          <a:effectLst/>
                          <a:latin typeface="Times New Roman"/>
                          <a:ea typeface="Times New Roman"/>
                        </a:rPr>
                        <a:t>disks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array  successfully or UNsuccessfully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0650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Assumptions: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/>
                          <a:ea typeface="Times New Roman"/>
                        </a:rPr>
                        <a:t>None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06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838200" y="-158446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b="1" dirty="0" smtClean="0">
                <a:solidFill>
                  <a:srgbClr val="000C31"/>
                </a:solidFill>
              </a:rPr>
              <a:t>Movie Company System </a:t>
            </a:r>
            <a:br>
              <a:rPr lang="en-US" b="1" dirty="0" smtClean="0">
                <a:solidFill>
                  <a:srgbClr val="000C31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UML USE CASE Description</a:t>
            </a:r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6191494"/>
            <a:ext cx="5235810" cy="80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457200" y="1372670"/>
            <a:ext cx="247215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F0000"/>
                </a:solidFill>
                <a:latin typeface="Times New Roman"/>
                <a:ea typeface="Times New Roman"/>
              </a:rPr>
              <a:t>UC</a:t>
            </a:r>
            <a:r>
              <a:rPr lang="en-US" sz="1400" b="1" dirty="0">
                <a:solidFill>
                  <a:srgbClr val="0000FF"/>
                </a:solidFill>
                <a:latin typeface="Times New Roman"/>
                <a:ea typeface="Times New Roman"/>
              </a:rPr>
              <a:t>4</a:t>
            </a:r>
            <a:r>
              <a:rPr lang="en-US" sz="1400" b="1" dirty="0">
                <a:solidFill>
                  <a:srgbClr val="FF0000"/>
                </a:solidFill>
                <a:latin typeface="Times New Roman"/>
                <a:ea typeface="Times New Roman"/>
              </a:rPr>
              <a:t> </a:t>
            </a:r>
            <a:r>
              <a:rPr lang="en-US" sz="1400" b="1" dirty="0" err="1">
                <a:solidFill>
                  <a:srgbClr val="E6AF00"/>
                </a:solidFill>
                <a:latin typeface="Times New Roman"/>
                <a:ea typeface="Times New Roman"/>
              </a:rPr>
              <a:t>UC</a:t>
            </a:r>
            <a:r>
              <a:rPr lang="en-US" sz="14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ListDiscs</a:t>
            </a:r>
            <a:r>
              <a:rPr lang="en-US" sz="1400" b="1" dirty="0">
                <a:solidFill>
                  <a:srgbClr val="FF6600"/>
                </a:solidFill>
                <a:latin typeface="Times New Roman"/>
                <a:ea typeface="Times New Roman"/>
              </a:rPr>
              <a:t> Description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95751"/>
              </p:ext>
            </p:extLst>
          </p:nvPr>
        </p:nvGraphicFramePr>
        <p:xfrm>
          <a:off x="609600" y="1828802"/>
          <a:ext cx="7772400" cy="3962397"/>
        </p:xfrm>
        <a:graphic>
          <a:graphicData uri="http://schemas.openxmlformats.org/drawingml/2006/table">
            <a:tbl>
              <a:tblPr/>
              <a:tblGrid>
                <a:gridCol w="1474076"/>
                <a:gridCol w="6298324"/>
              </a:tblGrid>
              <a:tr h="2788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Name: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6600"/>
                          </a:solidFill>
                          <a:effectLst/>
                          <a:latin typeface="Times New Roman"/>
                          <a:ea typeface="Times New Roman"/>
                        </a:rPr>
                        <a:t>UC</a:t>
                      </a:r>
                      <a:r>
                        <a:rPr lang="en-US" sz="1400" b="1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Times New Roman"/>
                        </a:rPr>
                        <a:t>ListDiscs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788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Actor: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4585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Description: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This use case describes the process used by </a:t>
                      </a:r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to List all Discs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8128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Successful Completion: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requests Listing Discs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400" b="1" u="sng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Movie Company System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displays all the Discs in the </a:t>
                      </a:r>
                      <a:r>
                        <a:rPr lang="en-US" sz="1400" b="1">
                          <a:solidFill>
                            <a:srgbClr val="FF33CC"/>
                          </a:solidFill>
                          <a:effectLst/>
                          <a:latin typeface="Times New Roman"/>
                          <a:ea typeface="Times New Roman"/>
                        </a:rPr>
                        <a:t>disks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array, </a:t>
                      </a:r>
                      <a:r>
                        <a:rPr lang="en-US" sz="14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discCatalogNumber, title, artistName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40839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Alternative: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4585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Pre-Condition: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requests List Discs 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4585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Post-Condition: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Discs displayed 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4585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Assumptions: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/>
                          <a:ea typeface="Times New Roman"/>
                        </a:rPr>
                        <a:t>None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06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990600" y="-152400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b="1" dirty="0" smtClean="0">
                <a:solidFill>
                  <a:srgbClr val="000C31"/>
                </a:solidFill>
              </a:rPr>
              <a:t>Movie Company System </a:t>
            </a:r>
            <a:br>
              <a:rPr lang="en-US" b="1" dirty="0" smtClean="0">
                <a:solidFill>
                  <a:srgbClr val="000C31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UML USE CASE Description</a:t>
            </a:r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6191494"/>
            <a:ext cx="5235810" cy="80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457200" y="1372670"/>
            <a:ext cx="255659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F0000"/>
                </a:solidFill>
                <a:latin typeface="Times New Roman"/>
                <a:ea typeface="Times New Roman"/>
              </a:rPr>
              <a:t>UC</a:t>
            </a:r>
            <a:r>
              <a:rPr lang="en-US" sz="1400" b="1" dirty="0">
                <a:solidFill>
                  <a:srgbClr val="0000FF"/>
                </a:solidFill>
                <a:latin typeface="Times New Roman"/>
                <a:ea typeface="Times New Roman"/>
              </a:rPr>
              <a:t>5</a:t>
            </a:r>
            <a:r>
              <a:rPr lang="en-US" sz="1400" b="1" dirty="0">
                <a:solidFill>
                  <a:srgbClr val="FF0000"/>
                </a:solidFill>
                <a:latin typeface="Times New Roman"/>
                <a:ea typeface="Times New Roman"/>
              </a:rPr>
              <a:t> </a:t>
            </a:r>
            <a:r>
              <a:rPr lang="en-US" sz="1400" b="1" dirty="0" err="1">
                <a:solidFill>
                  <a:srgbClr val="E6AF00"/>
                </a:solidFill>
                <a:latin typeface="Times New Roman"/>
                <a:ea typeface="Times New Roman"/>
              </a:rPr>
              <a:t>UC</a:t>
            </a:r>
            <a:r>
              <a:rPr lang="en-US" sz="14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AddTrack</a:t>
            </a:r>
            <a:r>
              <a:rPr lang="en-US" sz="1400" b="1" dirty="0">
                <a:solidFill>
                  <a:srgbClr val="FF6600"/>
                </a:solidFill>
                <a:latin typeface="Times New Roman"/>
                <a:ea typeface="Times New Roman"/>
              </a:rPr>
              <a:t> Description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531539"/>
              </p:ext>
            </p:extLst>
          </p:nvPr>
        </p:nvGraphicFramePr>
        <p:xfrm>
          <a:off x="457200" y="1828799"/>
          <a:ext cx="8306472" cy="4267202"/>
        </p:xfrm>
        <a:graphic>
          <a:graphicData uri="http://schemas.openxmlformats.org/drawingml/2006/table">
            <a:tbl>
              <a:tblPr/>
              <a:tblGrid>
                <a:gridCol w="1508340"/>
                <a:gridCol w="6798132"/>
              </a:tblGrid>
              <a:tr h="1993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Name: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6600"/>
                          </a:solidFill>
                          <a:effectLst/>
                          <a:latin typeface="Times New Roman"/>
                          <a:ea typeface="Times New Roman"/>
                        </a:rPr>
                        <a:t>UC</a:t>
                      </a:r>
                      <a:r>
                        <a:rPr lang="en-US" sz="1200" b="1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Times New Roman"/>
                        </a:rPr>
                        <a:t>AddTrack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993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Actor: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9025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Description: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This use case describes the process used by </a:t>
                      </a:r>
                      <a:r>
                        <a:rPr lang="en-US" sz="12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to Add another Track </a:t>
                      </a:r>
                      <a:r>
                        <a:rPr lang="en-US" sz="12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trackTitle, time 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for a particular </a:t>
                      </a:r>
                      <a:r>
                        <a:rPr lang="en-US" sz="12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discCatalogNumber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9628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Successful Completion: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requests Adding Track to Disc </a:t>
                      </a:r>
                      <a:r>
                        <a:rPr lang="en-US" sz="12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discCatalogNumber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200" b="1" u="sng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Movie Company System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prompts for </a:t>
                      </a:r>
                      <a:r>
                        <a:rPr lang="en-US" sz="12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trackTitle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200" b="1" u="sng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Movie Company System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prompts for </a:t>
                      </a:r>
                      <a:r>
                        <a:rPr lang="en-US" sz="12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time 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Track </a:t>
                      </a:r>
                      <a:r>
                        <a:rPr lang="en-US" sz="12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trackTitle, time 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is Added to Disc </a:t>
                      </a:r>
                      <a:r>
                        <a:rPr lang="en-US" sz="12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discCatalogNumber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and successful message is sent to the </a:t>
                      </a:r>
                      <a:r>
                        <a:rPr lang="en-US" sz="12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5354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Alternative: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requests Adding Track to Disc </a:t>
                      </a:r>
                      <a:r>
                        <a:rPr lang="en-US" sz="12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discCatalogNumber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200" b="1" u="sng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Movie Company System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prompts for </a:t>
                      </a:r>
                      <a:r>
                        <a:rPr lang="en-US" sz="12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trackTitle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200" b="1" u="sng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Movie Company System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prompts for </a:t>
                      </a:r>
                      <a:r>
                        <a:rPr lang="en-US" sz="12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time 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200" b="1" u="sng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Movie Company System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checks to see if not already there and there is room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If </a:t>
                      </a:r>
                      <a:r>
                        <a:rPr lang="en-US" sz="12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trackTitle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either ALREADY present or NO MORE ROOM </a:t>
                      </a:r>
                      <a:r>
                        <a:rPr lang="en-US" sz="12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MAX_TRACKS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Track </a:t>
                      </a:r>
                      <a:r>
                        <a:rPr lang="en-US" sz="12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trackTitle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is NOT added and UNsuccessful message is sent to the </a:t>
                      </a:r>
                      <a:r>
                        <a:rPr lang="en-US" sz="12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9025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Pre-Condition: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 requests Add Track 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9025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Post-Condition: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Track </a:t>
                      </a:r>
                      <a:r>
                        <a:rPr lang="en-US" sz="12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trackTitle, time 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Added to Disc </a:t>
                      </a:r>
                      <a:r>
                        <a:rPr lang="en-US" sz="12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discCatalogNumber </a:t>
                      </a: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successfully or UNsuccessfully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993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Assumptions: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/>
                          <a:ea typeface="Times New Roman"/>
                        </a:rPr>
                        <a:t>None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8" marR="59158" marT="821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06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780701" y="-152400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b="1" dirty="0" smtClean="0">
                <a:solidFill>
                  <a:srgbClr val="000C31"/>
                </a:solidFill>
              </a:rPr>
              <a:t>Movie Company System </a:t>
            </a:r>
            <a:br>
              <a:rPr lang="en-US" b="1" dirty="0" smtClean="0">
                <a:solidFill>
                  <a:srgbClr val="000C31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UML USE CASE Description</a:t>
            </a:r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6191494"/>
            <a:ext cx="5235810" cy="80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457200" y="1234171"/>
            <a:ext cx="32891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F0000"/>
                </a:solidFill>
                <a:latin typeface="Times New Roman"/>
                <a:ea typeface="Times New Roman"/>
              </a:rPr>
              <a:t>UC</a:t>
            </a:r>
            <a:r>
              <a:rPr lang="en-US" sz="1400" b="1" dirty="0">
                <a:solidFill>
                  <a:srgbClr val="0000FF"/>
                </a:solidFill>
                <a:latin typeface="Times New Roman"/>
                <a:ea typeface="Times New Roman"/>
              </a:rPr>
              <a:t>6</a:t>
            </a:r>
            <a:r>
              <a:rPr lang="en-US" sz="1400" b="1" dirty="0">
                <a:solidFill>
                  <a:srgbClr val="FF0000"/>
                </a:solidFill>
                <a:latin typeface="Times New Roman"/>
                <a:ea typeface="Times New Roman"/>
              </a:rPr>
              <a:t> </a:t>
            </a:r>
            <a:r>
              <a:rPr lang="en-US" sz="1400" b="1" dirty="0" err="1">
                <a:solidFill>
                  <a:srgbClr val="E6AF00"/>
                </a:solidFill>
                <a:latin typeface="Times New Roman"/>
                <a:ea typeface="Times New Roman"/>
              </a:rPr>
              <a:t>UC</a:t>
            </a:r>
            <a:r>
              <a:rPr lang="en-US" sz="14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ListTracksForDisc</a:t>
            </a:r>
            <a:r>
              <a:rPr lang="en-US" sz="1400" b="1" dirty="0">
                <a:solidFill>
                  <a:srgbClr val="FF6600"/>
                </a:solidFill>
                <a:latin typeface="Times New Roman"/>
                <a:ea typeface="Times New Roman"/>
              </a:rPr>
              <a:t> Description</a:t>
            </a:r>
            <a:endParaRPr lang="en-US" sz="1200" dirty="0">
              <a:latin typeface="Times New Roman"/>
              <a:ea typeface="Times New Roman"/>
            </a:endParaRPr>
          </a:p>
          <a:p>
            <a:pPr eaLnBrk="0" hangingPunct="0">
              <a:spcBef>
                <a:spcPct val="0"/>
              </a:spcBef>
              <a:buClrTx/>
              <a:buFontTx/>
              <a:buNone/>
              <a:tabLst>
                <a:tab pos="457200" algn="l"/>
              </a:tabLst>
            </a:pP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821878"/>
              </p:ext>
            </p:extLst>
          </p:nvPr>
        </p:nvGraphicFramePr>
        <p:xfrm>
          <a:off x="609600" y="1676398"/>
          <a:ext cx="7924800" cy="4191001"/>
        </p:xfrm>
        <a:graphic>
          <a:graphicData uri="http://schemas.openxmlformats.org/drawingml/2006/table">
            <a:tbl>
              <a:tblPr/>
              <a:tblGrid>
                <a:gridCol w="1502980"/>
                <a:gridCol w="6421820"/>
              </a:tblGrid>
              <a:tr h="2949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Name: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Times New Roman"/>
                        </a:rPr>
                        <a:t>UCListTracksForDisc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949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Actor: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773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Description: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This use case describes the process used by </a:t>
                      </a:r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to List all Tracks </a:t>
                      </a:r>
                      <a:r>
                        <a:rPr lang="en-US" sz="14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title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for a Disc </a:t>
                      </a:r>
                      <a:r>
                        <a:rPr lang="en-US" sz="14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discCatalogNumber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85971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Successful Completion: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requests Listing Discs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400" b="1" u="sng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Movie Company System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displays all the Tracks </a:t>
                      </a:r>
                      <a:r>
                        <a:rPr lang="en-US" sz="14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title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for Disc </a:t>
                      </a:r>
                      <a:r>
                        <a:rPr lang="en-US" sz="1400" b="1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discCatalogNumber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4319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Alternative: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773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Pre-Condition: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User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requests List Tracks for Disc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773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Post-Condition: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Tracks for Disc displayed 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773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Assumptions: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/>
                          <a:ea typeface="Times New Roman"/>
                        </a:rPr>
                        <a:t>None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06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780701" y="-152400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b="1" dirty="0" smtClean="0">
                <a:solidFill>
                  <a:srgbClr val="000C31"/>
                </a:solidFill>
              </a:rPr>
              <a:t>Movie Company System </a:t>
            </a:r>
            <a:br>
              <a:rPr lang="en-US" b="1" dirty="0" smtClean="0">
                <a:solidFill>
                  <a:srgbClr val="000C31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UML USE CASE Description</a:t>
            </a:r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6191494"/>
            <a:ext cx="5235810" cy="80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457200" y="1234171"/>
            <a:ext cx="29561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Times New Roman"/>
                <a:ea typeface="Times New Roman"/>
              </a:rPr>
              <a:t>UC</a:t>
            </a:r>
            <a:r>
              <a:rPr lang="en-US" sz="1400" b="1" dirty="0" smtClean="0">
                <a:solidFill>
                  <a:srgbClr val="0000FF"/>
                </a:solidFill>
                <a:latin typeface="Times New Roman"/>
                <a:ea typeface="Times New Roman"/>
              </a:rPr>
              <a:t>7</a:t>
            </a:r>
            <a:r>
              <a:rPr lang="en-US" sz="1400" b="1" dirty="0" smtClean="0">
                <a:solidFill>
                  <a:srgbClr val="FF0000"/>
                </a:solidFill>
                <a:latin typeface="Times New Roman"/>
                <a:ea typeface="Times New Roman"/>
              </a:rPr>
              <a:t> </a:t>
            </a:r>
            <a:r>
              <a:rPr lang="en-US" sz="1400" b="1" dirty="0" err="1" smtClean="0">
                <a:solidFill>
                  <a:srgbClr val="E6AF00"/>
                </a:solidFill>
                <a:latin typeface="Times New Roman"/>
                <a:ea typeface="Times New Roman"/>
              </a:rPr>
              <a:t>UC</a:t>
            </a:r>
            <a:r>
              <a:rPr lang="en-US" sz="1400" b="1" dirty="0" err="1" smtClean="0">
                <a:solidFill>
                  <a:srgbClr val="0000FF"/>
                </a:solidFill>
                <a:latin typeface="Times New Roman"/>
                <a:ea typeface="Times New Roman"/>
              </a:rPr>
              <a:t>RestoreCatalog</a:t>
            </a:r>
            <a:r>
              <a:rPr lang="en-US" sz="1400" b="1" dirty="0" smtClean="0">
                <a:solidFill>
                  <a:srgbClr val="FF6600"/>
                </a:solidFill>
                <a:latin typeface="Times New Roman"/>
                <a:ea typeface="Times New Roman"/>
              </a:rPr>
              <a:t> </a:t>
            </a:r>
            <a:r>
              <a:rPr lang="en-US" sz="1400" b="1" dirty="0">
                <a:solidFill>
                  <a:srgbClr val="FF6600"/>
                </a:solidFill>
                <a:latin typeface="Times New Roman"/>
                <a:ea typeface="Times New Roman"/>
              </a:rPr>
              <a:t>Description</a:t>
            </a:r>
            <a:endParaRPr lang="en-US" sz="1200" dirty="0">
              <a:latin typeface="Times New Roman"/>
              <a:ea typeface="Times New Roman"/>
            </a:endParaRPr>
          </a:p>
          <a:p>
            <a:pPr eaLnBrk="0" hangingPunct="0">
              <a:spcBef>
                <a:spcPct val="0"/>
              </a:spcBef>
              <a:buClrTx/>
              <a:buFontTx/>
              <a:buNone/>
              <a:tabLst>
                <a:tab pos="457200" algn="l"/>
              </a:tabLst>
            </a:pP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327240"/>
              </p:ext>
            </p:extLst>
          </p:nvPr>
        </p:nvGraphicFramePr>
        <p:xfrm>
          <a:off x="685800" y="1818946"/>
          <a:ext cx="7696200" cy="4048454"/>
        </p:xfrm>
        <a:graphic>
          <a:graphicData uri="http://schemas.openxmlformats.org/drawingml/2006/table">
            <a:tbl>
              <a:tblPr/>
              <a:tblGrid>
                <a:gridCol w="1459624"/>
                <a:gridCol w="6236576"/>
              </a:tblGrid>
              <a:tr h="2760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Name: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6600"/>
                          </a:solidFill>
                          <a:effectLst/>
                          <a:latin typeface="Times New Roman"/>
                          <a:ea typeface="Times New Roman"/>
                        </a:rPr>
                        <a:t>UC</a:t>
                      </a:r>
                      <a:r>
                        <a:rPr lang="en-US" sz="1400" b="1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Times New Roman"/>
                        </a:rPr>
                        <a:t>RestoreCatalog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760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Actor: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None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80465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Description: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This use case describes the process of reading the catalog from a data file (Input). It is called automatically when the</a:t>
                      </a:r>
                      <a:r>
                        <a:rPr lang="en-US" sz="1400" b="1" u="sng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 Movie Company System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 starts running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66622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Successful Completion: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Opens “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effectLst/>
                          <a:latin typeface="Times New Roman"/>
                          <a:ea typeface="Times New Roman"/>
                        </a:rPr>
                        <a:t>Catalog.txt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” file and reads the </a:t>
                      </a:r>
                      <a:r>
                        <a:rPr lang="en-US" sz="1400" b="1">
                          <a:solidFill>
                            <a:srgbClr val="FF33CC"/>
                          </a:solidFill>
                          <a:effectLst/>
                          <a:latin typeface="Times New Roman"/>
                          <a:ea typeface="Times New Roman"/>
                        </a:rPr>
                        <a:t>catalog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40429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Alternative: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403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Pre-Condition: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None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403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Post-Condition: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The </a:t>
                      </a:r>
                      <a:r>
                        <a:rPr lang="en-US" sz="1400" b="1">
                          <a:solidFill>
                            <a:srgbClr val="FF33CC"/>
                          </a:solidFill>
                          <a:effectLst/>
                          <a:latin typeface="Times New Roman"/>
                          <a:ea typeface="Times New Roman"/>
                        </a:rPr>
                        <a:t>catalog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resides in the </a:t>
                      </a:r>
                      <a:r>
                        <a:rPr lang="en-US" sz="1400" b="1" u="sng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Movie Company System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memory. 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403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Assumptions: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/>
                          <a:ea typeface="Times New Roman"/>
                        </a:rPr>
                        <a:t>File “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  <a:latin typeface="Times New Roman"/>
                          <a:ea typeface="Times New Roman"/>
                        </a:rPr>
                        <a:t>Catalog.txt</a:t>
                      </a:r>
                      <a:r>
                        <a:rPr lang="en-US" sz="1400" b="1" dirty="0">
                          <a:effectLst/>
                          <a:latin typeface="Times New Roman"/>
                          <a:ea typeface="Times New Roman"/>
                        </a:rPr>
                        <a:t>” was read successfully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911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8" t="30653" r="5178" b="8837"/>
          <a:stretch/>
        </p:blipFill>
        <p:spPr bwMode="auto">
          <a:xfrm>
            <a:off x="127378" y="76200"/>
            <a:ext cx="9016621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24200" y="1981200"/>
            <a:ext cx="4219135" cy="257033"/>
          </a:xfrm>
          <a:prstGeom prst="rect">
            <a:avLst/>
          </a:prstGeom>
          <a:noFill/>
          <a:ln w="603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73A6"/>
              </a:buClr>
              <a:buSzPct val="65000"/>
              <a:buFont typeface="Monotype Sorts" charset="2"/>
              <a:buChar char="l"/>
              <a:defRPr sz="2800">
                <a:solidFill>
                  <a:srgbClr val="FFFFFF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smtClean="0">
              <a:solidFill>
                <a:srgbClr val="0076A8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8600" y="3141552"/>
            <a:ext cx="6553200" cy="253498"/>
          </a:xfrm>
          <a:prstGeom prst="rect">
            <a:avLst/>
          </a:prstGeom>
          <a:noFill/>
          <a:ln w="603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73A6"/>
              </a:buClr>
              <a:buSzPct val="65000"/>
              <a:buFont typeface="Monotype Sorts" charset="2"/>
              <a:buChar char="l"/>
              <a:defRPr sz="2800">
                <a:solidFill>
                  <a:srgbClr val="FFFFFF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smtClean="0">
              <a:solidFill>
                <a:srgbClr val="0076A8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28600" y="3886199"/>
            <a:ext cx="4572000" cy="242181"/>
          </a:xfrm>
          <a:prstGeom prst="rect">
            <a:avLst/>
          </a:prstGeom>
          <a:noFill/>
          <a:ln w="603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73A6"/>
              </a:buClr>
              <a:buSzPct val="65000"/>
              <a:buFont typeface="Monotype Sorts" charset="2"/>
              <a:buChar char="l"/>
              <a:defRPr sz="2800">
                <a:solidFill>
                  <a:srgbClr val="FFFFFF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smtClean="0">
              <a:solidFill>
                <a:srgbClr val="0076A8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227162" y="4611805"/>
            <a:ext cx="3030939" cy="233149"/>
          </a:xfrm>
          <a:prstGeom prst="rect">
            <a:avLst/>
          </a:prstGeom>
          <a:noFill/>
          <a:ln w="603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73A6"/>
              </a:buClr>
              <a:buSzPct val="65000"/>
              <a:buFont typeface="Monotype Sorts" charset="2"/>
              <a:buChar char="l"/>
              <a:defRPr sz="2800">
                <a:solidFill>
                  <a:srgbClr val="FFFFFF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smtClean="0">
              <a:solidFill>
                <a:srgbClr val="0076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75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780701" y="-152400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b="1" dirty="0" smtClean="0">
                <a:solidFill>
                  <a:srgbClr val="000C31"/>
                </a:solidFill>
              </a:rPr>
              <a:t>Movie Company System </a:t>
            </a:r>
            <a:br>
              <a:rPr lang="en-US" b="1" dirty="0" smtClean="0">
                <a:solidFill>
                  <a:srgbClr val="000C31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UML USE CASE Description</a:t>
            </a:r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6191494"/>
            <a:ext cx="5235810" cy="80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457200" y="1234171"/>
            <a:ext cx="280878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Times New Roman"/>
                <a:ea typeface="Times New Roman"/>
              </a:rPr>
              <a:t>UC</a:t>
            </a:r>
            <a:r>
              <a:rPr lang="en-US" sz="1400" b="1" dirty="0" smtClean="0">
                <a:solidFill>
                  <a:srgbClr val="0000FF"/>
                </a:solidFill>
                <a:latin typeface="Times New Roman"/>
                <a:ea typeface="Times New Roman"/>
              </a:rPr>
              <a:t>8</a:t>
            </a:r>
            <a:r>
              <a:rPr lang="en-US" sz="1400" b="1" dirty="0" smtClean="0">
                <a:solidFill>
                  <a:srgbClr val="FF0000"/>
                </a:solidFill>
                <a:latin typeface="Times New Roman"/>
                <a:ea typeface="Times New Roman"/>
              </a:rPr>
              <a:t> </a:t>
            </a:r>
            <a:r>
              <a:rPr lang="en-US" sz="1400" b="1" dirty="0" err="1" smtClean="0">
                <a:solidFill>
                  <a:srgbClr val="E6AF00"/>
                </a:solidFill>
                <a:latin typeface="Times New Roman"/>
                <a:ea typeface="Times New Roman"/>
              </a:rPr>
              <a:t>UC</a:t>
            </a:r>
            <a:r>
              <a:rPr lang="en-US" sz="1400" b="1" dirty="0" err="1" smtClean="0">
                <a:solidFill>
                  <a:srgbClr val="0000FF"/>
                </a:solidFill>
                <a:latin typeface="Times New Roman"/>
                <a:ea typeface="Times New Roman"/>
              </a:rPr>
              <a:t>SaveCatalog</a:t>
            </a:r>
            <a:r>
              <a:rPr lang="en-US" sz="1400" b="1" dirty="0" smtClean="0">
                <a:solidFill>
                  <a:srgbClr val="FF6600"/>
                </a:solidFill>
                <a:latin typeface="Times New Roman"/>
                <a:ea typeface="Times New Roman"/>
              </a:rPr>
              <a:t> </a:t>
            </a:r>
            <a:r>
              <a:rPr lang="en-US" sz="1400" b="1" dirty="0">
                <a:solidFill>
                  <a:srgbClr val="FF6600"/>
                </a:solidFill>
                <a:latin typeface="Times New Roman"/>
                <a:ea typeface="Times New Roman"/>
              </a:rPr>
              <a:t>Description</a:t>
            </a:r>
            <a:endParaRPr lang="en-US" sz="1200" dirty="0">
              <a:latin typeface="Times New Roman"/>
              <a:ea typeface="Times New Roman"/>
            </a:endParaRPr>
          </a:p>
          <a:p>
            <a:pPr eaLnBrk="0" hangingPunct="0">
              <a:spcBef>
                <a:spcPct val="0"/>
              </a:spcBef>
              <a:buClrTx/>
              <a:buFontTx/>
              <a:buNone/>
              <a:tabLst>
                <a:tab pos="457200" algn="l"/>
              </a:tabLst>
            </a:pP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199067"/>
              </p:ext>
            </p:extLst>
          </p:nvPr>
        </p:nvGraphicFramePr>
        <p:xfrm>
          <a:off x="780701" y="1676400"/>
          <a:ext cx="6737699" cy="4103053"/>
        </p:xfrm>
        <a:graphic>
          <a:graphicData uri="http://schemas.openxmlformats.org/drawingml/2006/table">
            <a:tbl>
              <a:tblPr/>
              <a:tblGrid>
                <a:gridCol w="1277839"/>
                <a:gridCol w="5459860"/>
              </a:tblGrid>
              <a:tr h="2626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Name: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6600"/>
                          </a:solidFill>
                          <a:effectLst/>
                          <a:latin typeface="Times New Roman"/>
                          <a:ea typeface="Times New Roman"/>
                        </a:rPr>
                        <a:t>UC</a:t>
                      </a:r>
                      <a:r>
                        <a:rPr lang="en-US" sz="1400" b="1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Times New Roman"/>
                        </a:rPr>
                        <a:t>SaveCatalog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626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Actor: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</a:rPr>
                        <a:t>None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0169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Description: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This use case describes the process of writing the </a:t>
                      </a:r>
                      <a:r>
                        <a:rPr lang="en-US" sz="1400" b="1">
                          <a:solidFill>
                            <a:srgbClr val="FF33CC"/>
                          </a:solidFill>
                          <a:effectLst/>
                          <a:latin typeface="Times New Roman"/>
                          <a:ea typeface="Times New Roman"/>
                        </a:rPr>
                        <a:t>catalog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from </a:t>
                      </a:r>
                      <a:r>
                        <a:rPr lang="en-US" sz="1400" b="1" u="sng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Movie Company System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memory to data file “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effectLst/>
                          <a:latin typeface="Times New Roman"/>
                          <a:ea typeface="Times New Roman"/>
                        </a:rPr>
                        <a:t>Catalog.txt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” (Output). It is called automatically before the</a:t>
                      </a:r>
                      <a:r>
                        <a:rPr lang="en-US" sz="1400" b="1" u="sng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 Movie Company System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 exits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6338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Successful Completion: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Opens “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effectLst/>
                          <a:latin typeface="Times New Roman"/>
                          <a:ea typeface="Times New Roman"/>
                        </a:rPr>
                        <a:t>Catalog.txt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” file and write the </a:t>
                      </a:r>
                      <a:r>
                        <a:rPr lang="en-US" sz="1400" b="1">
                          <a:solidFill>
                            <a:srgbClr val="FF33CC"/>
                          </a:solidFill>
                          <a:effectLst/>
                          <a:latin typeface="Times New Roman"/>
                          <a:ea typeface="Times New Roman"/>
                        </a:rPr>
                        <a:t>catalog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846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Alternative: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1409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Pre-Condition: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The </a:t>
                      </a:r>
                      <a:r>
                        <a:rPr lang="en-US" sz="1400" b="1">
                          <a:solidFill>
                            <a:srgbClr val="FF33CC"/>
                          </a:solidFill>
                          <a:effectLst/>
                          <a:latin typeface="Times New Roman"/>
                          <a:ea typeface="Times New Roman"/>
                        </a:rPr>
                        <a:t>catalog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resides in the </a:t>
                      </a:r>
                      <a:r>
                        <a:rPr lang="en-US" sz="1400" b="1" u="sng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Times New Roman"/>
                        </a:rPr>
                        <a:t>Movie Company System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memory.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1409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Post-Condition: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The </a:t>
                      </a:r>
                      <a:r>
                        <a:rPr lang="en-US" sz="1400" b="1">
                          <a:solidFill>
                            <a:srgbClr val="FF33CC"/>
                          </a:solidFill>
                          <a:effectLst/>
                          <a:latin typeface="Times New Roman"/>
                          <a:ea typeface="Times New Roman"/>
                        </a:rPr>
                        <a:t>catalog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 resides in the “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effectLst/>
                          <a:latin typeface="Times New Roman"/>
                          <a:ea typeface="Times New Roman"/>
                        </a:rPr>
                        <a:t>Catalog.txt</a:t>
                      </a: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” file. 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1409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Assumptions: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/>
                          <a:ea typeface="Times New Roman"/>
                        </a:rPr>
                        <a:t>File “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  <a:latin typeface="Times New Roman"/>
                          <a:ea typeface="Times New Roman"/>
                        </a:rPr>
                        <a:t>Catalog.txt</a:t>
                      </a:r>
                      <a:r>
                        <a:rPr lang="en-US" sz="1400" b="1" dirty="0">
                          <a:effectLst/>
                          <a:latin typeface="Times New Roman"/>
                          <a:ea typeface="Times New Roman"/>
                        </a:rPr>
                        <a:t>” was opened for write successfully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86200" y="5189851"/>
            <a:ext cx="5382405" cy="166814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3200" b="1" dirty="0" smtClean="0">
                <a:solidFill>
                  <a:srgbClr val="FF0000"/>
                </a:solidFill>
                <a:latin typeface="Algerian" pitchFamily="82" charset="0"/>
              </a:rPr>
              <a:t>                </a:t>
            </a:r>
            <a:r>
              <a:rPr lang="en-US" sz="3200" b="1" dirty="0" smtClean="0">
                <a:solidFill>
                  <a:schemeClr val="tx1"/>
                </a:solidFill>
                <a:latin typeface="Algerian" pitchFamily="82" charset="0"/>
              </a:rPr>
              <a:t>Completed </a:t>
            </a:r>
            <a:r>
              <a:rPr lang="en-US" sz="3200" b="1" dirty="0" smtClean="0">
                <a:solidFill>
                  <a:srgbClr val="FF0000"/>
                </a:solidFill>
                <a:latin typeface="Algerian" pitchFamily="82" charset="0"/>
              </a:rPr>
              <a:t/>
            </a:r>
            <a:br>
              <a:rPr lang="en-US" sz="3200" b="1" dirty="0" smtClean="0">
                <a:solidFill>
                  <a:srgbClr val="FF0000"/>
                </a:solidFill>
                <a:latin typeface="Algerian" pitchFamily="82" charset="0"/>
              </a:rPr>
            </a:br>
            <a:r>
              <a:rPr lang="en-US" sz="3200" b="1" dirty="0" smtClean="0">
                <a:solidFill>
                  <a:srgbClr val="FF0000"/>
                </a:solidFill>
                <a:latin typeface="Algerian" pitchFamily="82" charset="0"/>
              </a:rPr>
              <a:t>       UML USE CASE MODEL</a:t>
            </a:r>
          </a:p>
          <a:p>
            <a:pPr>
              <a:buFont typeface="Wingdings" pitchFamily="2" charset="2"/>
              <a:buNone/>
            </a:pPr>
            <a:r>
              <a:rPr lang="en-US" sz="3200" b="1" dirty="0" smtClean="0">
                <a:solidFill>
                  <a:srgbClr val="FF0000"/>
                </a:solidFill>
                <a:latin typeface="Algerian" pitchFamily="82" charset="0"/>
              </a:rPr>
              <a:t>                    </a:t>
            </a:r>
            <a:r>
              <a:rPr lang="en-US" sz="3200" b="1" dirty="0" smtClean="0">
                <a:solidFill>
                  <a:schemeClr val="tx1"/>
                </a:solidFill>
                <a:latin typeface="Algerian" pitchFamily="82" charset="0"/>
              </a:rPr>
              <a:t>WOW!</a:t>
            </a:r>
            <a:endParaRPr lang="en-US" sz="3200" b="1" dirty="0">
              <a:solidFill>
                <a:schemeClr val="tx1"/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11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838200" y="-152400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b="1" dirty="0" smtClean="0">
                <a:solidFill>
                  <a:srgbClr val="000C31"/>
                </a:solidFill>
              </a:rPr>
              <a:t>Movie Company System </a:t>
            </a:r>
            <a:br>
              <a:rPr lang="en-US" b="1" dirty="0" smtClean="0">
                <a:solidFill>
                  <a:srgbClr val="000C31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UML USE CASE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" y="1540849"/>
            <a:ext cx="8907310" cy="148348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/>
              <a:t>                              </a:t>
            </a:r>
            <a:r>
              <a:rPr lang="en-US" sz="2800" b="1" dirty="0" smtClean="0">
                <a:latin typeface="Algerian" pitchFamily="82" charset="0"/>
              </a:rPr>
              <a:t>Please use TEMPLATE</a:t>
            </a:r>
          </a:p>
          <a:p>
            <a:pPr>
              <a:buNone/>
            </a:pPr>
            <a:r>
              <a:rPr lang="en-US" b="1" dirty="0" smtClean="0"/>
              <a:t>“</a:t>
            </a:r>
            <a:r>
              <a:rPr lang="en-US" sz="2000" b="1" dirty="0" smtClean="0">
                <a:solidFill>
                  <a:srgbClr val="FF0000"/>
                </a:solidFill>
              </a:rPr>
              <a:t>TA for UML USE CASE Diagram MODEL Movie Company System.doc </a:t>
            </a:r>
            <a:r>
              <a:rPr lang="en-US" sz="2000" b="1" dirty="0" smtClean="0"/>
              <a:t>“</a:t>
            </a:r>
          </a:p>
          <a:p>
            <a:pPr>
              <a:buNone/>
            </a:pPr>
            <a:r>
              <a:rPr lang="en-US" sz="2000" b="1" dirty="0" smtClean="0"/>
              <a:t>                        </a:t>
            </a:r>
            <a:r>
              <a:rPr lang="en-US" sz="2800" b="1" dirty="0" smtClean="0">
                <a:latin typeface="Algerian" pitchFamily="82" charset="0"/>
              </a:rPr>
              <a:t>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1" y="3733800"/>
            <a:ext cx="8154058" cy="292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92981" y="4800600"/>
            <a:ext cx="8270019" cy="1143000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47800" y="5372100"/>
            <a:ext cx="3200400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Algerian" panose="04020705040A02060702" pitchFamily="82" charset="0"/>
              </a:rPr>
              <a:t>80%  REUSABLE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4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838200" y="-152400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b="1" dirty="0" smtClean="0">
                <a:solidFill>
                  <a:srgbClr val="000C31"/>
                </a:solidFill>
              </a:rPr>
              <a:t>Movie Company System </a:t>
            </a:r>
            <a:br>
              <a:rPr lang="en-US" b="1" dirty="0" smtClean="0">
                <a:solidFill>
                  <a:srgbClr val="000C31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UML USE CASE MODEL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10" b="26477"/>
          <a:stretch/>
        </p:blipFill>
        <p:spPr bwMode="auto">
          <a:xfrm>
            <a:off x="492981" y="4824663"/>
            <a:ext cx="8154058" cy="105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92981" y="4820653"/>
            <a:ext cx="8154058" cy="1066800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95836" y="4217406"/>
            <a:ext cx="5257800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Algerian" panose="04020705040A02060702" pitchFamily="82" charset="0"/>
              </a:rPr>
              <a:t>Complete example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7" t="21528" r="27367" b="3472"/>
          <a:stretch/>
        </p:blipFill>
        <p:spPr bwMode="auto">
          <a:xfrm>
            <a:off x="0" y="0"/>
            <a:ext cx="4432300" cy="6781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05" t="23264" r="9274" b="5382"/>
          <a:stretch/>
        </p:blipFill>
        <p:spPr bwMode="auto">
          <a:xfrm>
            <a:off x="4559300" y="-1"/>
            <a:ext cx="4559300" cy="681990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95400" y="6214991"/>
            <a:ext cx="680346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  <a:latin typeface="Algerian" pitchFamily="82" charset="0"/>
              </a:rPr>
              <a:t>All steps on </a:t>
            </a:r>
            <a:r>
              <a:rPr lang="en-US" b="1" dirty="0" smtClean="0">
                <a:solidFill>
                  <a:schemeClr val="tx1"/>
                </a:solidFill>
                <a:latin typeface="Algerian" pitchFamily="82" charset="0"/>
              </a:rPr>
              <a:t>one Requirements </a:t>
            </a:r>
            <a:r>
              <a:rPr lang="en-US" b="1" dirty="0" smtClean="0">
                <a:solidFill>
                  <a:srgbClr val="FF0000"/>
                </a:solidFill>
                <a:latin typeface="Algerian" pitchFamily="82" charset="0"/>
              </a:rPr>
              <a:t>document!</a:t>
            </a:r>
            <a:endParaRPr lang="en-US" b="1" dirty="0">
              <a:solidFill>
                <a:srgbClr val="FF0000"/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46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" t="24628" r="52247" b="6250"/>
          <a:stretch/>
        </p:blipFill>
        <p:spPr bwMode="auto">
          <a:xfrm>
            <a:off x="0" y="152400"/>
            <a:ext cx="4191000" cy="6629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71" t="22917" r="6614" b="6250"/>
          <a:stretch/>
        </p:blipFill>
        <p:spPr bwMode="auto">
          <a:xfrm>
            <a:off x="4394200" y="152400"/>
            <a:ext cx="4749800" cy="6629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12028" y="6246167"/>
            <a:ext cx="1781257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  <a:latin typeface="Algerian" pitchFamily="82" charset="0"/>
              </a:rPr>
              <a:t>AND SO ON!</a:t>
            </a:r>
            <a:endParaRPr lang="en-US" b="1" dirty="0">
              <a:solidFill>
                <a:srgbClr val="FF0000"/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08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19200" y="-152884"/>
            <a:ext cx="8138951" cy="1144121"/>
          </a:xfrm>
        </p:spPr>
        <p:txBody>
          <a:bodyPr/>
          <a:lstStyle/>
          <a:p>
            <a:r>
              <a:rPr sz="4600" dirty="0" smtClean="0">
                <a:solidFill>
                  <a:srgbClr val="FF0000"/>
                </a:solidFill>
              </a:rPr>
              <a:t>UML</a:t>
            </a:r>
            <a:r>
              <a:rPr sz="4600" dirty="0" smtClean="0"/>
              <a:t> </a:t>
            </a:r>
            <a:r>
              <a:rPr sz="4600" b="1" dirty="0" smtClean="0">
                <a:solidFill>
                  <a:srgbClr val="7030A0"/>
                </a:solidFill>
              </a:rPr>
              <a:t>M</a:t>
            </a:r>
            <a:r>
              <a:rPr sz="4600" b="1" dirty="0" smtClean="0">
                <a:solidFill>
                  <a:srgbClr val="FFC000"/>
                </a:solidFill>
              </a:rPr>
              <a:t>V</a:t>
            </a:r>
            <a:r>
              <a:rPr sz="4600" b="1" dirty="0" smtClean="0">
                <a:solidFill>
                  <a:srgbClr val="FF0000"/>
                </a:solidFill>
              </a:rPr>
              <a:t>C CLASS </a:t>
            </a:r>
            <a:r>
              <a:rPr sz="4600" dirty="0" smtClean="0"/>
              <a:t>MODELING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76" y="2026121"/>
            <a:ext cx="8319651" cy="1048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46"/>
          <a:stretch>
            <a:fillRect/>
          </a:stretch>
        </p:blipFill>
        <p:spPr bwMode="auto">
          <a:xfrm>
            <a:off x="893425" y="3092989"/>
            <a:ext cx="3421346" cy="840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42"/>
          <a:stretch>
            <a:fillRect/>
          </a:stretch>
        </p:blipFill>
        <p:spPr bwMode="auto">
          <a:xfrm>
            <a:off x="882995" y="3714610"/>
            <a:ext cx="4150119" cy="878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9" r="20129"/>
          <a:stretch>
            <a:fillRect/>
          </a:stretch>
        </p:blipFill>
        <p:spPr bwMode="auto">
          <a:xfrm>
            <a:off x="897905" y="4515999"/>
            <a:ext cx="4535412" cy="747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87" y="5236435"/>
            <a:ext cx="5208929" cy="836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44" y="5984062"/>
            <a:ext cx="7885076" cy="1093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53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486" y="3054356"/>
            <a:ext cx="1079717" cy="749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538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693" y="3803677"/>
            <a:ext cx="1838357" cy="582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539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41" y="4490822"/>
            <a:ext cx="3161497" cy="559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103195" y="5100934"/>
            <a:ext cx="221368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CUT &amp; PASTE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0913" y="5634334"/>
            <a:ext cx="1947969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REARANGE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89946" y="3809999"/>
            <a:ext cx="773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1"/>
                </a:solidFill>
                <a:latin typeface="Arial" pitchFamily="34" charset="0"/>
              </a:rPr>
              <a:t>:</a:t>
            </a:r>
            <a:r>
              <a:rPr lang="en-US" sz="1600" b="1" dirty="0">
                <a:solidFill>
                  <a:srgbClr val="C00000"/>
                </a:solidFill>
                <a:latin typeface="Arial" pitchFamily="34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Arial" pitchFamily="34" charset="0"/>
              </a:rPr>
              <a:t>Type</a:t>
            </a:r>
            <a:endParaRPr 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6" t="39815" r="61938" b="53780"/>
          <a:stretch/>
        </p:blipFill>
        <p:spPr bwMode="auto">
          <a:xfrm>
            <a:off x="5737071" y="3165477"/>
            <a:ext cx="609600" cy="5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3" t="48508" r="54684" b="46101"/>
          <a:stretch/>
        </p:blipFill>
        <p:spPr bwMode="auto">
          <a:xfrm>
            <a:off x="7704041" y="3742517"/>
            <a:ext cx="969682" cy="38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2" t="45876" r="36732" b="47076"/>
          <a:stretch/>
        </p:blipFill>
        <p:spPr bwMode="auto">
          <a:xfrm>
            <a:off x="7563684" y="4386658"/>
            <a:ext cx="1449643" cy="49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45650" y="1981200"/>
            <a:ext cx="1830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3200" b="1" dirty="0" smtClean="0">
                <a:solidFill>
                  <a:srgbClr val="FF0000"/>
                </a:solidFill>
              </a:rPr>
              <a:t>Domain</a:t>
            </a:r>
            <a:r>
              <a:rPr lang="en-US" sz="4000" b="1" dirty="0" smtClean="0">
                <a:solidFill>
                  <a:schemeClr val="tx1"/>
                </a:solidFill>
              </a:rPr>
              <a:t>/</a:t>
            </a:r>
            <a:endParaRPr lang="en-US" sz="4000" b="1" dirty="0">
              <a:solidFill>
                <a:schemeClr val="tx1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58" y="991241"/>
            <a:ext cx="4048569" cy="116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593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b="1" dirty="0" smtClean="0">
                <a:solidFill>
                  <a:srgbClr val="000C31"/>
                </a:solidFill>
              </a:rPr>
              <a:t>Movie Company System </a:t>
            </a:r>
            <a:br>
              <a:rPr lang="en-US" b="1" dirty="0" smtClean="0">
                <a:solidFill>
                  <a:srgbClr val="000C31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UML 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</a:t>
            </a:r>
            <a:r>
              <a:rPr lang="en-US" b="1" dirty="0" smtClean="0">
                <a:solidFill>
                  <a:srgbClr val="FFC000"/>
                </a:solidFill>
              </a:rPr>
              <a:t>V</a:t>
            </a:r>
            <a:r>
              <a:rPr lang="en-US" b="1" dirty="0" smtClean="0">
                <a:solidFill>
                  <a:srgbClr val="FF0000"/>
                </a:solidFill>
              </a:rPr>
              <a:t>C CLASS MODEL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46"/>
          <a:stretch>
            <a:fillRect/>
          </a:stretch>
        </p:blipFill>
        <p:spPr bwMode="auto">
          <a:xfrm>
            <a:off x="3064790" y="6134017"/>
            <a:ext cx="3421346" cy="840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130"/>
          <p:cNvSpPr txBox="1">
            <a:spLocks noChangeArrowheads="1"/>
          </p:cNvSpPr>
          <p:nvPr/>
        </p:nvSpPr>
        <p:spPr bwMode="auto">
          <a:xfrm>
            <a:off x="2552700" y="1524000"/>
            <a:ext cx="28445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fontAlgn="base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 b="1" kern="1200" dirty="0" err="1">
                <a:solidFill>
                  <a:srgbClr val="00B050"/>
                </a:solidFill>
                <a:effectLst/>
                <a:latin typeface="Arial"/>
                <a:ea typeface="Times New Roman"/>
                <a:cs typeface="Times New Roman"/>
              </a:rPr>
              <a:t>MovieCompanySystem</a:t>
            </a:r>
            <a:endParaRPr lang="en-US" sz="1800" dirty="0">
              <a:solidFill>
                <a:srgbClr val="000000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479757" y="1893332"/>
            <a:ext cx="3120943" cy="210508"/>
          </a:xfrm>
          <a:prstGeom prst="rect">
            <a:avLst/>
          </a:prstGeom>
          <a:noFill/>
          <a:ln w="50800" algn="ctr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 Box 129"/>
          <p:cNvSpPr txBox="1">
            <a:spLocks noChangeArrowheads="1"/>
          </p:cNvSpPr>
          <p:nvPr/>
        </p:nvSpPr>
        <p:spPr bwMode="auto">
          <a:xfrm>
            <a:off x="5397285" y="2362200"/>
            <a:ext cx="23145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fontAlgn="base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 b="1" kern="1200" dirty="0">
                <a:solidFill>
                  <a:srgbClr val="FF0000"/>
                </a:solidFill>
                <a:effectLst/>
                <a:latin typeface="Arial"/>
                <a:ea typeface="Times New Roman"/>
                <a:cs typeface="Times New Roman"/>
              </a:rPr>
              <a:t>Controller</a:t>
            </a:r>
            <a:endParaRPr lang="en-US" sz="1200" dirty="0">
              <a:solidFill>
                <a:srgbClr val="000000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3982" y="2731532"/>
            <a:ext cx="1433543" cy="465850"/>
          </a:xfrm>
          <a:prstGeom prst="rect">
            <a:avLst/>
          </a:prstGeom>
          <a:noFill/>
          <a:ln w="508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 Box 132"/>
          <p:cNvSpPr txBox="1">
            <a:spLocks noChangeArrowheads="1"/>
          </p:cNvSpPr>
          <p:nvPr/>
        </p:nvSpPr>
        <p:spPr bwMode="auto">
          <a:xfrm>
            <a:off x="2817705" y="3505200"/>
            <a:ext cx="11572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fontAlgn="base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 b="1" kern="1200" dirty="0" smtClean="0">
                <a:solidFill>
                  <a:srgbClr val="FF0000"/>
                </a:solidFill>
                <a:effectLst/>
                <a:latin typeface="Arial"/>
                <a:ea typeface="Times New Roman"/>
                <a:cs typeface="Times New Roman"/>
              </a:rPr>
              <a:t> </a:t>
            </a:r>
            <a:r>
              <a:rPr lang="en-US" sz="1800" b="1" kern="1200" dirty="0">
                <a:solidFill>
                  <a:srgbClr val="FFC000"/>
                </a:solidFill>
                <a:effectLst/>
                <a:latin typeface="Arial"/>
                <a:ea typeface="Times New Roman"/>
                <a:cs typeface="Times New Roman"/>
              </a:rPr>
              <a:t>View</a:t>
            </a:r>
            <a:endParaRPr lang="en-US" sz="1200" dirty="0">
              <a:solidFill>
                <a:srgbClr val="000000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037962" y="3874532"/>
            <a:ext cx="716771" cy="1992868"/>
          </a:xfrm>
          <a:prstGeom prst="rect">
            <a:avLst/>
          </a:prstGeom>
          <a:noFill/>
          <a:ln w="50800" algn="ctr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9" y="3264376"/>
            <a:ext cx="3657601" cy="285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4" t="5954" r="3084" b="71201"/>
          <a:stretch>
            <a:fillRect/>
          </a:stretch>
        </p:blipFill>
        <p:spPr bwMode="auto">
          <a:xfrm>
            <a:off x="1329097" y="4493636"/>
            <a:ext cx="361399" cy="554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111944" y="4222522"/>
            <a:ext cx="85723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ts val="1000"/>
              </a:spcAft>
              <a:buClrTx/>
              <a:buFontTx/>
              <a:buNone/>
            </a:pPr>
            <a:r>
              <a:rPr lang="en-US" sz="1100" b="1" dirty="0" smtClean="0">
                <a:solidFill>
                  <a:srgbClr val="000000"/>
                </a:solidFill>
                <a:latin typeface="Calibri" pitchFamily="34" charset="0"/>
              </a:rPr>
              <a:t>A</a:t>
            </a:r>
            <a:r>
              <a:rPr lang="en-US" sz="1100" b="1" dirty="0" smtClean="0">
                <a:solidFill>
                  <a:srgbClr val="0000FF"/>
                </a:solidFill>
                <a:latin typeface="Calibri" pitchFamily="34" charset="0"/>
              </a:rPr>
              <a:t>1</a:t>
            </a:r>
            <a:r>
              <a:rPr lang="en-US" sz="1100" b="1" dirty="0" smtClean="0">
                <a:solidFill>
                  <a:srgbClr val="000000"/>
                </a:solidFill>
                <a:latin typeface="Calibri" pitchFamily="34" charset="0"/>
              </a:rPr>
              <a:t>: </a:t>
            </a:r>
            <a:r>
              <a:rPr lang="en-US" sz="1100" b="1" dirty="0" smtClean="0">
                <a:solidFill>
                  <a:srgbClr val="FF0000"/>
                </a:solidFill>
                <a:latin typeface="Calibri" pitchFamily="34" charset="0"/>
              </a:rPr>
              <a:t>User</a:t>
            </a:r>
            <a:r>
              <a:rPr lang="en-US" sz="1100" dirty="0" smtClean="0">
                <a:solidFill>
                  <a:srgbClr val="0070C0"/>
                </a:solidFill>
                <a:latin typeface="Calibri" pitchFamily="34" charset="0"/>
              </a:rPr>
              <a:t>  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655260" y="4353327"/>
            <a:ext cx="1468940" cy="517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396348" y="3614740"/>
            <a:ext cx="2204352" cy="6077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690496" y="4484132"/>
            <a:ext cx="1705851" cy="386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548748" y="3918632"/>
            <a:ext cx="2051952" cy="4562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766807" y="4745742"/>
            <a:ext cx="1635998" cy="1052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555206" y="4180242"/>
            <a:ext cx="2051952" cy="4562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690496" y="4870966"/>
            <a:ext cx="1670615" cy="1798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513512" y="4485325"/>
            <a:ext cx="2051952" cy="4562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690496" y="4917821"/>
            <a:ext cx="1823016" cy="550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665913" y="4855467"/>
            <a:ext cx="2051952" cy="4562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690496" y="4941615"/>
            <a:ext cx="1705850" cy="816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3548747" y="5192822"/>
            <a:ext cx="2051952" cy="4562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393" name="Rectangle 144392"/>
          <p:cNvSpPr/>
          <p:nvPr/>
        </p:nvSpPr>
        <p:spPr>
          <a:xfrm>
            <a:off x="7010400" y="6396335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FFC000"/>
                </a:solidFill>
              </a:rPr>
              <a:t>V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711860" y="6396335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91889" y="3310871"/>
            <a:ext cx="2175636" cy="240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9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443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44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44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/>
      <p:bldP spid="10" grpId="0" animBg="1"/>
      <p:bldP spid="13" grpId="0"/>
      <p:bldP spid="144393" grpId="0"/>
      <p:bldP spid="5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704878" y="0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b="1" dirty="0" smtClean="0">
                <a:solidFill>
                  <a:srgbClr val="000C31"/>
                </a:solidFill>
              </a:rPr>
              <a:t>Movie Company System </a:t>
            </a:r>
            <a:br>
              <a:rPr lang="en-US" b="1" dirty="0" smtClean="0">
                <a:solidFill>
                  <a:srgbClr val="000C31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UML </a:t>
            </a:r>
            <a:r>
              <a:rPr lang="en-US" b="1" dirty="0">
                <a:solidFill>
                  <a:srgbClr val="7030A0"/>
                </a:solidFill>
              </a:rPr>
              <a:t>M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VC</a:t>
            </a:r>
            <a:r>
              <a:rPr lang="en-US" b="1" dirty="0">
                <a:solidFill>
                  <a:srgbClr val="FF0000"/>
                </a:solidFill>
              </a:rPr>
              <a:t> CLASS MODEL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pic>
        <p:nvPicPr>
          <p:cNvPr id="11330" name="Picture 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4" y="1500795"/>
            <a:ext cx="9000820" cy="558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46"/>
          <a:stretch>
            <a:fillRect/>
          </a:stretch>
        </p:blipFill>
        <p:spPr bwMode="auto">
          <a:xfrm>
            <a:off x="4419600" y="6246571"/>
            <a:ext cx="3421346" cy="840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8257377" y="6396335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7030A0"/>
                </a:solidFill>
              </a:rPr>
              <a:t>M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4" name="Text Box 98"/>
          <p:cNvSpPr txBox="1">
            <a:spLocks noChangeArrowheads="1"/>
          </p:cNvSpPr>
          <p:nvPr/>
        </p:nvSpPr>
        <p:spPr bwMode="auto">
          <a:xfrm>
            <a:off x="3536760" y="1193018"/>
            <a:ext cx="14763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fontAlgn="base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400" b="1" kern="1200" dirty="0">
                <a:solidFill>
                  <a:srgbClr val="7030A0"/>
                </a:solidFill>
                <a:effectLst/>
                <a:latin typeface="Arial"/>
                <a:ea typeface="Times New Roman"/>
                <a:cs typeface="Times New Roman"/>
              </a:rPr>
              <a:t>Catalog</a:t>
            </a:r>
            <a:endParaRPr lang="en-US" sz="1200" dirty="0">
              <a:solidFill>
                <a:srgbClr val="000000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638549" y="1500795"/>
            <a:ext cx="733426" cy="268168"/>
          </a:xfrm>
          <a:prstGeom prst="rect">
            <a:avLst/>
          </a:prstGeom>
          <a:noFill/>
          <a:ln w="50800" algn="ctr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Text Box 100"/>
          <p:cNvSpPr txBox="1">
            <a:spLocks noChangeArrowheads="1"/>
          </p:cNvSpPr>
          <p:nvPr/>
        </p:nvSpPr>
        <p:spPr bwMode="auto">
          <a:xfrm>
            <a:off x="0" y="1981200"/>
            <a:ext cx="14763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fontAlgn="base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400" b="1" kern="1200" dirty="0" smtClean="0">
                <a:solidFill>
                  <a:srgbClr val="7030A0"/>
                </a:solidFill>
                <a:effectLst/>
                <a:latin typeface="Arial"/>
                <a:ea typeface="Times New Roman"/>
                <a:cs typeface="Times New Roman"/>
              </a:rPr>
              <a:t>Artist</a:t>
            </a:r>
            <a:endParaRPr lang="en-US" sz="1200" dirty="0">
              <a:solidFill>
                <a:srgbClr val="000000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8855" y="2288977"/>
            <a:ext cx="616024" cy="268243"/>
          </a:xfrm>
          <a:prstGeom prst="rect">
            <a:avLst/>
          </a:prstGeom>
          <a:noFill/>
          <a:ln w="50800" algn="ctr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Text Box 101"/>
          <p:cNvSpPr txBox="1">
            <a:spLocks noChangeArrowheads="1"/>
          </p:cNvSpPr>
          <p:nvPr/>
        </p:nvSpPr>
        <p:spPr bwMode="auto">
          <a:xfrm>
            <a:off x="2564764" y="2743200"/>
            <a:ext cx="105473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fontAlgn="base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400" b="1" kern="1200" dirty="0">
                <a:solidFill>
                  <a:srgbClr val="7030A0"/>
                </a:solidFill>
                <a:effectLst/>
                <a:latin typeface="Arial"/>
                <a:ea typeface="Times New Roman"/>
                <a:cs typeface="Times New Roman"/>
              </a:rPr>
              <a:t>Disc</a:t>
            </a:r>
            <a:endParaRPr lang="en-US" sz="1200" dirty="0">
              <a:solidFill>
                <a:srgbClr val="000000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630448" y="3050978"/>
            <a:ext cx="461684" cy="351526"/>
          </a:xfrm>
          <a:prstGeom prst="rect">
            <a:avLst/>
          </a:prstGeom>
          <a:noFill/>
          <a:ln w="50800" algn="ctr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Text Box 80"/>
          <p:cNvSpPr txBox="1">
            <a:spLocks noChangeArrowheads="1"/>
          </p:cNvSpPr>
          <p:nvPr/>
        </p:nvSpPr>
        <p:spPr bwMode="auto">
          <a:xfrm>
            <a:off x="2338387" y="4281444"/>
            <a:ext cx="150749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fontAlgn="base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400" b="1" kern="1200" dirty="0">
                <a:solidFill>
                  <a:srgbClr val="7030A0"/>
                </a:solidFill>
                <a:effectLst/>
                <a:latin typeface="Arial"/>
                <a:ea typeface="Times New Roman"/>
                <a:cs typeface="Times New Roman"/>
              </a:rPr>
              <a:t>Track</a:t>
            </a:r>
            <a:endParaRPr lang="en-US" sz="1200" dirty="0">
              <a:solidFill>
                <a:srgbClr val="000000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374246" y="4672516"/>
            <a:ext cx="614361" cy="276002"/>
          </a:xfrm>
          <a:prstGeom prst="rect">
            <a:avLst/>
          </a:prstGeom>
          <a:noFill/>
          <a:ln w="50800" algn="ctr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7816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-1515642" y="-273015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sz="2800" b="1" dirty="0" smtClean="0">
                <a:solidFill>
                  <a:srgbClr val="000C31"/>
                </a:solidFill>
              </a:rPr>
              <a:t>Movie Company System </a:t>
            </a:r>
            <a:br>
              <a:rPr lang="en-US" sz="2800" b="1" dirty="0" smtClean="0">
                <a:solidFill>
                  <a:srgbClr val="000C31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UML </a:t>
            </a:r>
            <a:r>
              <a:rPr lang="en-US" sz="28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</a:t>
            </a:r>
            <a:r>
              <a:rPr lang="en-US" sz="2800" b="1" dirty="0">
                <a:solidFill>
                  <a:srgbClr val="FFC000"/>
                </a:solidFill>
              </a:rPr>
              <a:t>V</a:t>
            </a:r>
            <a:r>
              <a:rPr lang="en-US" sz="2800" b="1" dirty="0">
                <a:solidFill>
                  <a:srgbClr val="FF0000"/>
                </a:solidFill>
              </a:rPr>
              <a:t>C CLASS MODEL</a:t>
            </a:r>
            <a:endParaRPr lang="en-US" sz="2800" b="1" dirty="0" smtClean="0">
              <a:solidFill>
                <a:srgbClr val="FF0000"/>
              </a:solidFill>
            </a:endParaRPr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42"/>
          <a:stretch>
            <a:fillRect/>
          </a:stretch>
        </p:blipFill>
        <p:spPr bwMode="auto">
          <a:xfrm>
            <a:off x="2971800" y="6247497"/>
            <a:ext cx="4150119" cy="878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7614710" y="6396333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FFC000"/>
                </a:solidFill>
              </a:rPr>
              <a:t>V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8153400" y="6396332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C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579825"/>
              </p:ext>
            </p:extLst>
          </p:nvPr>
        </p:nvGraphicFramePr>
        <p:xfrm>
          <a:off x="685800" y="1909538"/>
          <a:ext cx="2125980" cy="2575687"/>
        </p:xfrm>
        <a:graphic>
          <a:graphicData uri="http://schemas.openxmlformats.org/drawingml/2006/table">
            <a:tbl>
              <a:tblPr firstRow="1" firstCol="1" bandRow="1"/>
              <a:tblGrid>
                <a:gridCol w="2125980"/>
              </a:tblGrid>
              <a:tr h="2622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B050"/>
                          </a:solidFill>
                          <a:effectLst/>
                          <a:latin typeface="Arial"/>
                          <a:ea typeface="Times New Roman"/>
                        </a:rPr>
                        <a:t>MovieCompanySystem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915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- 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control</a:t>
                      </a:r>
                      <a:r>
                        <a:rPr lang="en-US" sz="1200" b="1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: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Controller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- 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view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: </a:t>
                      </a:r>
                      <a:r>
                        <a:rPr lang="en-US" sz="1200" b="1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View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artist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: </a:t>
                      </a:r>
                      <a:r>
                        <a:rPr lang="en-US" sz="1200" b="1" dirty="0">
                          <a:effectLst/>
                          <a:latin typeface="Arial"/>
                          <a:ea typeface="Times New Roman"/>
                        </a:rPr>
                        <a:t>String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disc: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Arial"/>
                          <a:ea typeface="Times New Roman"/>
                        </a:rPr>
                        <a:t>String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track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:: </a:t>
                      </a:r>
                      <a:r>
                        <a:rPr lang="en-US" sz="1200" b="1" dirty="0">
                          <a:effectLst/>
                          <a:latin typeface="Arial"/>
                          <a:ea typeface="Times New Roman"/>
                        </a:rPr>
                        <a:t>String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discCatalogNumber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: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Arial"/>
                          <a:ea typeface="Times New Roman"/>
                        </a:rPr>
                        <a:t>String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time: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Arial"/>
                          <a:ea typeface="Times New Roman"/>
                        </a:rPr>
                        <a:t>double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choice: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 dirty="0" err="1">
                          <a:effectLst/>
                          <a:latin typeface="Arial"/>
                          <a:ea typeface="Times New Roman"/>
                        </a:rPr>
                        <a:t>int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208250"/>
              </p:ext>
            </p:extLst>
          </p:nvPr>
        </p:nvGraphicFramePr>
        <p:xfrm>
          <a:off x="3274060" y="4083143"/>
          <a:ext cx="4892040" cy="452882"/>
        </p:xfrm>
        <a:graphic>
          <a:graphicData uri="http://schemas.openxmlformats.org/drawingml/2006/table">
            <a:tbl>
              <a:tblPr firstRow="1" firstCol="1" bandRow="1"/>
              <a:tblGrid>
                <a:gridCol w="4892040"/>
              </a:tblGrid>
              <a:tr h="1943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Controller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57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- </a:t>
                      </a:r>
                      <a:r>
                        <a:rPr lang="en-US" sz="1200" b="1" dirty="0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catalog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: </a:t>
                      </a:r>
                      <a:r>
                        <a:rPr lang="en-US" sz="1200" b="1" dirty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Catalog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289354"/>
              </p:ext>
            </p:extLst>
          </p:nvPr>
        </p:nvGraphicFramePr>
        <p:xfrm>
          <a:off x="4648200" y="2819400"/>
          <a:ext cx="2354580" cy="558800"/>
        </p:xfrm>
        <a:graphic>
          <a:graphicData uri="http://schemas.openxmlformats.org/drawingml/2006/table">
            <a:tbl>
              <a:tblPr firstRow="1" firstCol="1" bandRow="1"/>
              <a:tblGrid>
                <a:gridCol w="2354580"/>
              </a:tblGrid>
              <a:tr h="2622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View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54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22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-1515642" y="-273015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sz="2800" b="1" dirty="0" smtClean="0">
                <a:solidFill>
                  <a:srgbClr val="000C31"/>
                </a:solidFill>
              </a:rPr>
              <a:t>Movie Company System </a:t>
            </a:r>
            <a:br>
              <a:rPr lang="en-US" sz="2800" b="1" dirty="0" smtClean="0">
                <a:solidFill>
                  <a:srgbClr val="000C31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UML </a:t>
            </a:r>
            <a:r>
              <a:rPr lang="en-US" sz="2800" b="1" dirty="0">
                <a:solidFill>
                  <a:srgbClr val="7030A0"/>
                </a:solidFill>
              </a:rPr>
              <a:t>M</a:t>
            </a:r>
            <a:r>
              <a:rPr lang="en-US" sz="28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VC</a:t>
            </a:r>
            <a:r>
              <a:rPr lang="en-US" sz="2800" b="1" dirty="0">
                <a:solidFill>
                  <a:srgbClr val="FF0000"/>
                </a:solidFill>
              </a:rPr>
              <a:t> CLASS MODEL</a:t>
            </a:r>
            <a:endParaRPr lang="en-US" sz="2800" b="1" dirty="0" smtClean="0">
              <a:solidFill>
                <a:srgbClr val="FF0000"/>
              </a:solidFill>
            </a:endParaRPr>
          </a:p>
        </p:txBody>
      </p:sp>
      <p:pic>
        <p:nvPicPr>
          <p:cNvPr id="11330" name="Picture 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8963"/>
            <a:ext cx="9000820" cy="558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8477950" y="6396335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 dirty="0" smtClean="0">
                <a:solidFill>
                  <a:srgbClr val="7030A0"/>
                </a:solidFill>
              </a:rPr>
              <a:t>M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4" name="Text Box 98"/>
          <p:cNvSpPr txBox="1">
            <a:spLocks noChangeArrowheads="1"/>
          </p:cNvSpPr>
          <p:nvPr/>
        </p:nvSpPr>
        <p:spPr bwMode="auto">
          <a:xfrm>
            <a:off x="3447906" y="1461186"/>
            <a:ext cx="14763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575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1400" b="1" dirty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Catalog</a:t>
            </a:r>
            <a:endParaRPr lang="en-US" sz="12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549695" y="1768963"/>
            <a:ext cx="733426" cy="268168"/>
          </a:xfrm>
          <a:prstGeom prst="rect">
            <a:avLst/>
          </a:prstGeom>
          <a:noFill/>
          <a:ln w="50800" algn="ctr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16" name="Text Box 100"/>
          <p:cNvSpPr txBox="1">
            <a:spLocks noChangeArrowheads="1"/>
          </p:cNvSpPr>
          <p:nvPr/>
        </p:nvSpPr>
        <p:spPr bwMode="auto">
          <a:xfrm>
            <a:off x="-88854" y="2249368"/>
            <a:ext cx="14763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575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1400" b="1" dirty="0" smtClean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Artist</a:t>
            </a:r>
            <a:endParaRPr lang="en-US" sz="12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" y="2557145"/>
            <a:ext cx="616024" cy="268243"/>
          </a:xfrm>
          <a:prstGeom prst="rect">
            <a:avLst/>
          </a:prstGeom>
          <a:noFill/>
          <a:ln w="50800" algn="ctr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18" name="Text Box 101"/>
          <p:cNvSpPr txBox="1">
            <a:spLocks noChangeArrowheads="1"/>
          </p:cNvSpPr>
          <p:nvPr/>
        </p:nvSpPr>
        <p:spPr bwMode="auto">
          <a:xfrm>
            <a:off x="2475910" y="3011368"/>
            <a:ext cx="105473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575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1400" b="1" dirty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Disc</a:t>
            </a:r>
            <a:endParaRPr lang="en-US" sz="12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541594" y="3319146"/>
            <a:ext cx="461684" cy="351526"/>
          </a:xfrm>
          <a:prstGeom prst="rect">
            <a:avLst/>
          </a:prstGeom>
          <a:noFill/>
          <a:ln w="50800" algn="ctr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20" name="Text Box 80"/>
          <p:cNvSpPr txBox="1">
            <a:spLocks noChangeArrowheads="1"/>
          </p:cNvSpPr>
          <p:nvPr/>
        </p:nvSpPr>
        <p:spPr bwMode="auto">
          <a:xfrm>
            <a:off x="2408918" y="4610669"/>
            <a:ext cx="150749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575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1400" b="1" dirty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Track</a:t>
            </a:r>
            <a:endParaRPr lang="en-US" sz="12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281239" y="4949190"/>
            <a:ext cx="614361" cy="260187"/>
          </a:xfrm>
          <a:prstGeom prst="rect">
            <a:avLst/>
          </a:prstGeom>
          <a:noFill/>
          <a:ln w="50800" algn="ctr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42"/>
          <a:stretch>
            <a:fillRect/>
          </a:stretch>
        </p:blipFill>
        <p:spPr bwMode="auto">
          <a:xfrm>
            <a:off x="4238977" y="6247497"/>
            <a:ext cx="4150119" cy="878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Oval 27"/>
          <p:cNvSpPr>
            <a:spLocks/>
          </p:cNvSpPr>
          <p:nvPr/>
        </p:nvSpPr>
        <p:spPr>
          <a:xfrm>
            <a:off x="1304863" y="2553034"/>
            <a:ext cx="676337" cy="272354"/>
          </a:xfrm>
          <a:prstGeom prst="ellipse">
            <a:avLst/>
          </a:prstGeom>
          <a:noFill/>
          <a:ln w="50800" cap="flat" cmpd="sng" algn="ctr">
            <a:solidFill>
              <a:srgbClr val="FFC00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Text Box 410"/>
          <p:cNvSpPr txBox="1">
            <a:spLocks noChangeArrowheads="1"/>
          </p:cNvSpPr>
          <p:nvPr/>
        </p:nvSpPr>
        <p:spPr bwMode="auto">
          <a:xfrm>
            <a:off x="5683885" y="682823"/>
            <a:ext cx="384111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fontAlgn="base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400" b="1" kern="1200" dirty="0">
                <a:solidFill>
                  <a:srgbClr val="7030A0"/>
                </a:solidFill>
                <a:effectLst/>
                <a:latin typeface="Arial"/>
                <a:ea typeface="Times New Roman"/>
                <a:cs typeface="Times New Roman"/>
              </a:rPr>
              <a:t>Catalog </a:t>
            </a:r>
            <a:r>
              <a:rPr lang="en-US" sz="1400" b="1" kern="1200" dirty="0">
                <a:solidFill>
                  <a:srgbClr val="000000"/>
                </a:solidFill>
                <a:effectLst/>
                <a:latin typeface="Arial"/>
                <a:ea typeface="Times New Roman"/>
                <a:cs typeface="Times New Roman"/>
              </a:rPr>
              <a:t>3:</a:t>
            </a:r>
            <a:r>
              <a:rPr lang="en-US" sz="1400" b="1" kern="1200" dirty="0">
                <a:solidFill>
                  <a:srgbClr val="7030A0"/>
                </a:solidFill>
                <a:effectLst/>
                <a:latin typeface="Arial"/>
                <a:ea typeface="Times New Roman"/>
                <a:cs typeface="Times New Roman"/>
              </a:rPr>
              <a:t> Artist</a:t>
            </a:r>
            <a:r>
              <a:rPr lang="en-US" sz="1400" b="1" kern="1200" dirty="0">
                <a:solidFill>
                  <a:srgbClr val="C00000"/>
                </a:solidFill>
                <a:effectLst/>
                <a:latin typeface="Arial"/>
                <a:ea typeface="Times New Roman"/>
                <a:cs typeface="Times New Roman"/>
              </a:rPr>
              <a:t>[</a:t>
            </a:r>
            <a:r>
              <a:rPr lang="en-US" sz="1400" b="1" kern="1200" dirty="0">
                <a:solidFill>
                  <a:srgbClr val="FF0000"/>
                </a:solidFill>
                <a:effectLst/>
                <a:latin typeface="Arial"/>
                <a:ea typeface="Times New Roman"/>
                <a:cs typeface="Times New Roman"/>
              </a:rPr>
              <a:t>MAX_ARTISTS</a:t>
            </a:r>
            <a:r>
              <a:rPr lang="en-US" sz="1400" b="1" kern="1200" dirty="0">
                <a:solidFill>
                  <a:srgbClr val="C00000"/>
                </a:solidFill>
                <a:effectLst/>
                <a:latin typeface="Arial"/>
                <a:ea typeface="Times New Roman"/>
                <a:cs typeface="Times New Roman"/>
              </a:rPr>
              <a:t>] </a:t>
            </a:r>
            <a:r>
              <a:rPr lang="en-US" sz="1400" b="1" kern="1200" dirty="0">
                <a:solidFill>
                  <a:srgbClr val="FF33CC"/>
                </a:solidFill>
                <a:effectLst/>
                <a:latin typeface="Arial"/>
                <a:ea typeface="Times New Roman"/>
                <a:cs typeface="Times New Roman"/>
              </a:rPr>
              <a:t>artists</a:t>
            </a:r>
            <a:endParaRPr lang="en-US" sz="1200" dirty="0">
              <a:solidFill>
                <a:srgbClr val="FF33CC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30" name="Oval 29"/>
          <p:cNvSpPr>
            <a:spLocks/>
          </p:cNvSpPr>
          <p:nvPr/>
        </p:nvSpPr>
        <p:spPr>
          <a:xfrm>
            <a:off x="4724400" y="4936962"/>
            <a:ext cx="469183" cy="270469"/>
          </a:xfrm>
          <a:prstGeom prst="ellipse">
            <a:avLst/>
          </a:prstGeom>
          <a:noFill/>
          <a:ln w="50800" cap="flat" cmpd="sng" algn="ctr">
            <a:solidFill>
              <a:srgbClr val="FFC00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Text Box 411"/>
          <p:cNvSpPr txBox="1">
            <a:spLocks noChangeArrowheads="1"/>
          </p:cNvSpPr>
          <p:nvPr/>
        </p:nvSpPr>
        <p:spPr bwMode="auto">
          <a:xfrm>
            <a:off x="5683885" y="474505"/>
            <a:ext cx="384111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fontAlgn="base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400" b="1" kern="1200" dirty="0">
                <a:solidFill>
                  <a:srgbClr val="7030A0"/>
                </a:solidFill>
                <a:effectLst/>
                <a:latin typeface="Arial"/>
                <a:ea typeface="Times New Roman"/>
                <a:cs typeface="Times New Roman"/>
              </a:rPr>
              <a:t>Catalog </a:t>
            </a:r>
            <a:r>
              <a:rPr lang="en-US" sz="1400" b="1" kern="1200" dirty="0">
                <a:solidFill>
                  <a:srgbClr val="000000"/>
                </a:solidFill>
                <a:effectLst/>
                <a:latin typeface="Arial"/>
                <a:ea typeface="Times New Roman"/>
                <a:cs typeface="Times New Roman"/>
              </a:rPr>
              <a:t>4:</a:t>
            </a:r>
            <a:r>
              <a:rPr lang="en-US" sz="1400" b="1" kern="1200" dirty="0">
                <a:solidFill>
                  <a:srgbClr val="7030A0"/>
                </a:solidFill>
                <a:effectLst/>
                <a:latin typeface="Arial"/>
                <a:ea typeface="Times New Roman"/>
                <a:cs typeface="Times New Roman"/>
              </a:rPr>
              <a:t> Disc</a:t>
            </a:r>
            <a:r>
              <a:rPr lang="en-US" sz="1400" b="1" kern="1200" dirty="0">
                <a:solidFill>
                  <a:srgbClr val="C00000"/>
                </a:solidFill>
                <a:effectLst/>
                <a:latin typeface="Arial"/>
                <a:ea typeface="Times New Roman"/>
                <a:cs typeface="Times New Roman"/>
              </a:rPr>
              <a:t>[</a:t>
            </a:r>
            <a:r>
              <a:rPr lang="en-US" sz="1400" b="1" kern="1200" dirty="0">
                <a:solidFill>
                  <a:srgbClr val="FF0000"/>
                </a:solidFill>
                <a:effectLst/>
                <a:latin typeface="Arial"/>
                <a:ea typeface="Times New Roman"/>
                <a:cs typeface="Times New Roman"/>
              </a:rPr>
              <a:t>MAX_DISCS</a:t>
            </a:r>
            <a:r>
              <a:rPr lang="en-US" sz="1400" b="1" kern="1200" dirty="0">
                <a:solidFill>
                  <a:srgbClr val="C00000"/>
                </a:solidFill>
                <a:effectLst/>
                <a:latin typeface="Arial"/>
                <a:ea typeface="Times New Roman"/>
                <a:cs typeface="Times New Roman"/>
              </a:rPr>
              <a:t>] </a:t>
            </a:r>
            <a:r>
              <a:rPr lang="en-US" sz="1400" b="1" kern="1200" dirty="0">
                <a:solidFill>
                  <a:srgbClr val="FF33CC"/>
                </a:solidFill>
                <a:effectLst/>
                <a:latin typeface="Arial"/>
                <a:ea typeface="Times New Roman"/>
                <a:cs typeface="Times New Roman"/>
              </a:rPr>
              <a:t>discs</a:t>
            </a:r>
            <a:endParaRPr lang="en-US" sz="1200" dirty="0">
              <a:solidFill>
                <a:srgbClr val="FF33CC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32" name="Text Box 414"/>
          <p:cNvSpPr txBox="1">
            <a:spLocks noChangeArrowheads="1"/>
          </p:cNvSpPr>
          <p:nvPr/>
        </p:nvSpPr>
        <p:spPr bwMode="auto">
          <a:xfrm>
            <a:off x="5638799" y="12839"/>
            <a:ext cx="384111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fontAlgn="base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400" b="1" kern="1200" dirty="0">
                <a:solidFill>
                  <a:srgbClr val="7030A0"/>
                </a:solidFill>
                <a:effectLst/>
                <a:latin typeface="Arial"/>
                <a:ea typeface="Times New Roman"/>
                <a:cs typeface="Times New Roman"/>
              </a:rPr>
              <a:t>Catalog </a:t>
            </a:r>
            <a:r>
              <a:rPr lang="en-US" sz="1400" b="1" kern="1200" dirty="0">
                <a:solidFill>
                  <a:srgbClr val="000000"/>
                </a:solidFill>
                <a:effectLst/>
                <a:latin typeface="Arial"/>
                <a:ea typeface="Times New Roman"/>
                <a:cs typeface="Times New Roman"/>
              </a:rPr>
              <a:t>6:</a:t>
            </a:r>
            <a:r>
              <a:rPr lang="en-US" sz="1400" b="1" kern="1200" dirty="0">
                <a:solidFill>
                  <a:srgbClr val="7030A0"/>
                </a:solidFill>
                <a:effectLst/>
                <a:latin typeface="Arial"/>
                <a:ea typeface="Times New Roman"/>
                <a:cs typeface="Times New Roman"/>
              </a:rPr>
              <a:t> </a:t>
            </a:r>
            <a:r>
              <a:rPr lang="en-US" sz="1400" b="1" kern="1200" dirty="0" err="1" smtClean="0">
                <a:solidFill>
                  <a:srgbClr val="C00000"/>
                </a:solidFill>
                <a:effectLst/>
                <a:latin typeface="Arial"/>
                <a:ea typeface="Times New Roman"/>
                <a:cs typeface="Times New Roman"/>
              </a:rPr>
              <a:t>numberOfDiscs</a:t>
            </a:r>
            <a:r>
              <a:rPr lang="en-US" sz="1400" b="1" kern="1200" dirty="0" smtClean="0">
                <a:solidFill>
                  <a:srgbClr val="C00000"/>
                </a:solidFill>
                <a:effectLst/>
                <a:latin typeface="Arial"/>
                <a:ea typeface="Times New Roman"/>
                <a:cs typeface="Times New Roman"/>
              </a:rPr>
              <a:t> </a:t>
            </a:r>
            <a:r>
              <a:rPr lang="en-US" sz="1400" b="1" kern="1200" dirty="0" smtClean="0">
                <a:solidFill>
                  <a:schemeClr val="tx1"/>
                </a:solidFill>
                <a:effectLst/>
                <a:latin typeface="Arial"/>
                <a:ea typeface="Times New Roman"/>
                <a:cs typeface="Times New Roman"/>
              </a:rPr>
              <a:t>:</a:t>
            </a:r>
            <a:r>
              <a:rPr lang="en-US" sz="1400" b="1" kern="1200" dirty="0" smtClean="0">
                <a:solidFill>
                  <a:srgbClr val="C00000"/>
                </a:solidFill>
                <a:effectLst/>
                <a:latin typeface="Arial"/>
                <a:ea typeface="Times New Roman"/>
                <a:cs typeface="Times New Roman"/>
              </a:rPr>
              <a:t> </a:t>
            </a:r>
            <a:r>
              <a:rPr lang="en-US" sz="1400" b="1" kern="1200" dirty="0" err="1" smtClean="0">
                <a:solidFill>
                  <a:srgbClr val="8D0118"/>
                </a:solidFill>
                <a:effectLst/>
                <a:latin typeface="Arial"/>
                <a:ea typeface="Times New Roman"/>
                <a:cs typeface="Times New Roman"/>
              </a:rPr>
              <a:t>int</a:t>
            </a:r>
            <a:endParaRPr lang="en-US" sz="1200" dirty="0">
              <a:solidFill>
                <a:srgbClr val="8D0118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33" name="Text Box 415"/>
          <p:cNvSpPr txBox="1">
            <a:spLocks noChangeArrowheads="1"/>
          </p:cNvSpPr>
          <p:nvPr/>
        </p:nvSpPr>
        <p:spPr bwMode="auto">
          <a:xfrm>
            <a:off x="5638800" y="228600"/>
            <a:ext cx="384111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400" b="1" kern="1200" dirty="0">
                <a:solidFill>
                  <a:srgbClr val="7030A0"/>
                </a:solidFill>
                <a:effectLst/>
                <a:latin typeface="Arial"/>
                <a:ea typeface="Times New Roman"/>
                <a:cs typeface="Times New Roman"/>
              </a:rPr>
              <a:t>Catalog </a:t>
            </a:r>
            <a:r>
              <a:rPr lang="en-US" sz="1400" b="1" kern="1200" dirty="0">
                <a:solidFill>
                  <a:srgbClr val="000000"/>
                </a:solidFill>
                <a:effectLst/>
                <a:latin typeface="Arial"/>
                <a:ea typeface="Times New Roman"/>
                <a:cs typeface="Times New Roman"/>
              </a:rPr>
              <a:t>5:</a:t>
            </a:r>
            <a:r>
              <a:rPr lang="en-US" sz="1400" b="1" kern="1200" dirty="0">
                <a:solidFill>
                  <a:srgbClr val="7030A0"/>
                </a:solidFill>
                <a:effectLst/>
                <a:latin typeface="Arial"/>
                <a:ea typeface="Times New Roman"/>
                <a:cs typeface="Times New Roman"/>
              </a:rPr>
              <a:t> </a:t>
            </a:r>
            <a:r>
              <a:rPr lang="en-US" sz="1400" b="1" kern="1200" dirty="0" err="1" smtClean="0">
                <a:solidFill>
                  <a:srgbClr val="C00000"/>
                </a:solidFill>
                <a:effectLst/>
                <a:latin typeface="Arial"/>
                <a:ea typeface="Times New Roman"/>
                <a:cs typeface="Times New Roman"/>
              </a:rPr>
              <a:t>numberOfArtists</a:t>
            </a:r>
            <a:r>
              <a:rPr lang="en-US" sz="1400" b="1" kern="1200" dirty="0" smtClean="0">
                <a:solidFill>
                  <a:srgbClr val="C00000"/>
                </a:solidFill>
                <a:effectLst/>
                <a:latin typeface="Arial"/>
                <a:ea typeface="Times New Roman"/>
                <a:cs typeface="Times New Roman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Arial"/>
                <a:ea typeface="Times New Roman"/>
                <a:cs typeface="Times New Roman"/>
              </a:rPr>
              <a:t>:</a:t>
            </a:r>
            <a:r>
              <a:rPr lang="en-US" sz="1200" b="1" dirty="0">
                <a:solidFill>
                  <a:srgbClr val="C00000"/>
                </a:solidFill>
                <a:latin typeface="Arial"/>
                <a:ea typeface="Times New Roman"/>
                <a:cs typeface="Times New Roman"/>
              </a:rPr>
              <a:t> </a:t>
            </a:r>
            <a:r>
              <a:rPr lang="en-US" sz="1400" b="1" dirty="0" err="1" smtClean="0">
                <a:solidFill>
                  <a:srgbClr val="8D0118"/>
                </a:solidFill>
                <a:latin typeface="Arial"/>
                <a:ea typeface="Times New Roman"/>
                <a:cs typeface="Times New Roman"/>
              </a:rPr>
              <a:t>Int</a:t>
            </a:r>
            <a:endParaRPr lang="en-US" sz="1400" dirty="0">
              <a:solidFill>
                <a:srgbClr val="8D0118"/>
              </a:solidFill>
              <a:latin typeface="Times New Roman"/>
              <a:ea typeface="Times New Roman"/>
            </a:endParaRPr>
          </a:p>
        </p:txBody>
      </p:sp>
      <p:sp>
        <p:nvSpPr>
          <p:cNvPr id="34" name="Oval 33"/>
          <p:cNvSpPr>
            <a:spLocks/>
          </p:cNvSpPr>
          <p:nvPr/>
        </p:nvSpPr>
        <p:spPr>
          <a:xfrm>
            <a:off x="4827690" y="1746913"/>
            <a:ext cx="658709" cy="316985"/>
          </a:xfrm>
          <a:prstGeom prst="ellipse">
            <a:avLst/>
          </a:prstGeom>
          <a:noFill/>
          <a:ln w="50800" cap="flat" cmpd="sng" algn="ctr">
            <a:solidFill>
              <a:srgbClr val="FFC00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5" name="Oval 34"/>
          <p:cNvSpPr>
            <a:spLocks/>
          </p:cNvSpPr>
          <p:nvPr/>
        </p:nvSpPr>
        <p:spPr>
          <a:xfrm>
            <a:off x="6314036" y="1750548"/>
            <a:ext cx="478790" cy="323912"/>
          </a:xfrm>
          <a:prstGeom prst="ellipse">
            <a:avLst/>
          </a:prstGeom>
          <a:noFill/>
          <a:ln w="50800" cap="flat" cmpd="sng" algn="ctr">
            <a:solidFill>
              <a:srgbClr val="FFC00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6" name="Text Box 408"/>
          <p:cNvSpPr txBox="1">
            <a:spLocks noChangeArrowheads="1"/>
          </p:cNvSpPr>
          <p:nvPr/>
        </p:nvSpPr>
        <p:spPr bwMode="auto">
          <a:xfrm>
            <a:off x="5660756" y="1023480"/>
            <a:ext cx="2524125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kern="1200" dirty="0">
                <a:solidFill>
                  <a:srgbClr val="7030A0"/>
                </a:solidFill>
                <a:effectLst/>
                <a:latin typeface="Arial"/>
                <a:ea typeface="Times New Roman"/>
                <a:cs typeface="Times New Roman"/>
              </a:rPr>
              <a:t>Catalog </a:t>
            </a:r>
            <a:r>
              <a:rPr lang="en-US" sz="1400" b="1" kern="1200" dirty="0">
                <a:solidFill>
                  <a:srgbClr val="000000"/>
                </a:solidFill>
                <a:effectLst/>
                <a:latin typeface="Arial"/>
                <a:ea typeface="Times New Roman"/>
                <a:cs typeface="Times New Roman"/>
              </a:rPr>
              <a:t>2:</a:t>
            </a:r>
            <a:r>
              <a:rPr lang="en-US" sz="1400" b="1" kern="1200" dirty="0">
                <a:solidFill>
                  <a:srgbClr val="7030A0"/>
                </a:solidFill>
                <a:effectLst/>
                <a:latin typeface="Arial"/>
                <a:ea typeface="Times New Roman"/>
                <a:cs typeface="Times New Roman"/>
              </a:rPr>
              <a:t> </a:t>
            </a:r>
            <a:r>
              <a:rPr lang="en-US" sz="1200" b="1" dirty="0">
                <a:solidFill>
                  <a:srgbClr val="FF0000"/>
                </a:solidFill>
                <a:effectLst/>
                <a:latin typeface="Times New Roman"/>
                <a:ea typeface="Times New Roman"/>
              </a:rPr>
              <a:t>MAX_DISCS = 30</a:t>
            </a:r>
            <a:endParaRPr lang="en-US" sz="1200" dirty="0">
              <a:solidFill>
                <a:srgbClr val="000000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37" name="Text Box 123"/>
          <p:cNvSpPr txBox="1">
            <a:spLocks noChangeArrowheads="1"/>
          </p:cNvSpPr>
          <p:nvPr/>
        </p:nvSpPr>
        <p:spPr bwMode="auto">
          <a:xfrm>
            <a:off x="5673672" y="1328280"/>
            <a:ext cx="3000375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kern="1200" dirty="0">
                <a:solidFill>
                  <a:srgbClr val="7030A0"/>
                </a:solidFill>
                <a:effectLst/>
                <a:latin typeface="Arial"/>
                <a:ea typeface="Times New Roman"/>
                <a:cs typeface="Times New Roman"/>
              </a:rPr>
              <a:t>Catalog </a:t>
            </a:r>
            <a:r>
              <a:rPr lang="en-US" sz="1400" b="1" kern="1200" dirty="0">
                <a:solidFill>
                  <a:srgbClr val="000000"/>
                </a:solidFill>
                <a:effectLst/>
                <a:latin typeface="Arial"/>
                <a:ea typeface="Times New Roman"/>
                <a:cs typeface="Times New Roman"/>
              </a:rPr>
              <a:t>1:</a:t>
            </a:r>
            <a:r>
              <a:rPr lang="en-US" sz="1400" b="1" kern="1200" dirty="0">
                <a:solidFill>
                  <a:srgbClr val="7030A0"/>
                </a:solidFill>
                <a:effectLst/>
                <a:latin typeface="Arial"/>
                <a:ea typeface="Times New Roman"/>
                <a:cs typeface="Times New Roman"/>
              </a:rPr>
              <a:t> </a:t>
            </a:r>
            <a:r>
              <a:rPr lang="en-US" sz="1200" b="1" dirty="0">
                <a:solidFill>
                  <a:srgbClr val="FF0000"/>
                </a:solidFill>
                <a:effectLst/>
                <a:latin typeface="Times New Roman"/>
                <a:ea typeface="Times New Roman"/>
              </a:rPr>
              <a:t>MAX_ARTISTS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/>
                <a:ea typeface="Times New Roman"/>
              </a:rPr>
              <a:t> = </a:t>
            </a:r>
            <a:r>
              <a:rPr lang="en-US" sz="1200" b="1" dirty="0">
                <a:solidFill>
                  <a:srgbClr val="FF0000"/>
                </a:solidFill>
                <a:effectLst/>
                <a:latin typeface="Times New Roman"/>
                <a:ea typeface="Times New Roman"/>
              </a:rPr>
              <a:t>10</a:t>
            </a:r>
            <a:endParaRPr lang="en-US" sz="1200" dirty="0">
              <a:solidFill>
                <a:srgbClr val="000000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38" name="Text Box 403"/>
          <p:cNvSpPr txBox="1">
            <a:spLocks noChangeArrowheads="1"/>
          </p:cNvSpPr>
          <p:nvPr/>
        </p:nvSpPr>
        <p:spPr bwMode="auto">
          <a:xfrm>
            <a:off x="968420" y="2191520"/>
            <a:ext cx="2236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400" b="1" kern="1200" dirty="0">
                <a:solidFill>
                  <a:srgbClr val="7030A0"/>
                </a:solidFill>
                <a:effectLst/>
                <a:latin typeface="Arial"/>
                <a:ea typeface="Times New Roman"/>
                <a:cs typeface="Times New Roman"/>
              </a:rPr>
              <a:t>Artist </a:t>
            </a:r>
            <a:r>
              <a:rPr lang="en-US" sz="1400" b="1" kern="1200" dirty="0">
                <a:solidFill>
                  <a:srgbClr val="000000"/>
                </a:solidFill>
                <a:effectLst/>
                <a:latin typeface="Arial"/>
                <a:ea typeface="Times New Roman"/>
                <a:cs typeface="Times New Roman"/>
              </a:rPr>
              <a:t>1:</a:t>
            </a:r>
            <a:r>
              <a:rPr lang="en-US" sz="1400" b="1" kern="1200" dirty="0">
                <a:solidFill>
                  <a:srgbClr val="7030A0"/>
                </a:solidFill>
                <a:effectLst/>
                <a:latin typeface="Arial"/>
                <a:ea typeface="Times New Roman"/>
                <a:cs typeface="Times New Roman"/>
              </a:rPr>
              <a:t> </a:t>
            </a:r>
            <a:r>
              <a:rPr lang="en-US" sz="1400" b="1" kern="1200" dirty="0" smtClean="0">
                <a:solidFill>
                  <a:srgbClr val="C00000"/>
                </a:solidFill>
                <a:effectLst/>
                <a:latin typeface="Arial"/>
                <a:ea typeface="Times New Roman"/>
                <a:cs typeface="Times New Roman"/>
              </a:rPr>
              <a:t>name</a:t>
            </a:r>
            <a:r>
              <a:rPr lang="en-US" sz="1200" b="1" dirty="0">
                <a:solidFill>
                  <a:schemeClr val="tx1"/>
                </a:solidFill>
                <a:latin typeface="Arial" pitchFamily="34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Arial" pitchFamily="34" charset="0"/>
              </a:rPr>
              <a:t>:</a:t>
            </a:r>
            <a:r>
              <a:rPr lang="en-US" sz="1400" b="1" dirty="0">
                <a:solidFill>
                  <a:srgbClr val="C00000"/>
                </a:solidFill>
                <a:latin typeface="Arial" pitchFamily="34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latin typeface="Arial" pitchFamily="34" charset="0"/>
              </a:rPr>
              <a:t>String</a:t>
            </a:r>
            <a:endParaRPr lang="en-US" sz="1400" dirty="0">
              <a:solidFill>
                <a:srgbClr val="000000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2" name="TextBox 2047"/>
          <p:cNvSpPr txBox="1">
            <a:spLocks noChangeArrowheads="1"/>
          </p:cNvSpPr>
          <p:nvPr/>
        </p:nvSpPr>
        <p:spPr bwMode="auto">
          <a:xfrm>
            <a:off x="4072501" y="4626998"/>
            <a:ext cx="18874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itchFamily="34" charset="0"/>
              </a:rPr>
              <a:t>Track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</a:rPr>
              <a:t>1: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itchFamily="34" charset="0"/>
              </a:rPr>
              <a:t>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</a:rPr>
              <a:t>title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: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</a:rPr>
              <a:t>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Arial" pitchFamily="34" charset="0"/>
              </a:rPr>
              <a:t>String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800000"/>
              </a:solidFill>
              <a:effectLst/>
              <a:latin typeface="Arial" pitchFamily="34" charset="0"/>
            </a:endParaRPr>
          </a:p>
        </p:txBody>
      </p:sp>
      <p:sp>
        <p:nvSpPr>
          <p:cNvPr id="3" name="TextBox 2047"/>
          <p:cNvSpPr txBox="1">
            <a:spLocks noChangeArrowheads="1"/>
          </p:cNvSpPr>
          <p:nvPr/>
        </p:nvSpPr>
        <p:spPr bwMode="auto">
          <a:xfrm>
            <a:off x="6096316" y="4546184"/>
            <a:ext cx="2577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575"/>
              </a:spcBef>
              <a:spcAft>
                <a:spcPts val="500"/>
              </a:spcAft>
              <a:buClrTx/>
              <a:buNone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itchFamily="34" charset="0"/>
              </a:rPr>
              <a:t>Track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</a:rPr>
              <a:t>2: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itchFamily="34" charset="0"/>
              </a:rPr>
              <a:t>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</a:rPr>
              <a:t>time</a:t>
            </a:r>
            <a:r>
              <a:rPr lang="en-US" sz="1800" b="1" dirty="0">
                <a:solidFill>
                  <a:schemeClr val="tx1"/>
                </a:solidFill>
                <a:latin typeface="Arial"/>
                <a:ea typeface="Times New Roman"/>
                <a:cs typeface="Times New Roman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Arial"/>
                <a:ea typeface="Times New Roman"/>
                <a:cs typeface="Times New Roman"/>
              </a:rPr>
              <a:t>:</a:t>
            </a:r>
            <a:r>
              <a:rPr lang="en-US" sz="1400" b="1" dirty="0">
                <a:solidFill>
                  <a:srgbClr val="C00000"/>
                </a:solidFill>
                <a:latin typeface="Arial"/>
                <a:ea typeface="Times New Roman"/>
                <a:cs typeface="Times New Roman"/>
              </a:rPr>
              <a:t> </a:t>
            </a:r>
            <a:r>
              <a:rPr lang="en-US" sz="1400" b="1" dirty="0" smtClean="0">
                <a:solidFill>
                  <a:srgbClr val="8D0118"/>
                </a:solidFill>
                <a:latin typeface="Arial"/>
                <a:ea typeface="Times New Roman"/>
                <a:cs typeface="Times New Roman"/>
              </a:rPr>
              <a:t>double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9" name="Oval 38"/>
          <p:cNvSpPr>
            <a:spLocks/>
          </p:cNvSpPr>
          <p:nvPr/>
        </p:nvSpPr>
        <p:spPr>
          <a:xfrm>
            <a:off x="6477000" y="4954127"/>
            <a:ext cx="620428" cy="270469"/>
          </a:xfrm>
          <a:prstGeom prst="ellipse">
            <a:avLst/>
          </a:prstGeom>
          <a:noFill/>
          <a:ln w="50800" cap="flat" cmpd="sng" algn="ctr">
            <a:solidFill>
              <a:srgbClr val="FFC00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268772" y="3677076"/>
            <a:ext cx="2524125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itchFamily="34" charset="0"/>
              </a:rPr>
              <a:t>Disc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1: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itchFamily="34" charset="0"/>
              </a:rPr>
              <a:t> 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MAX_TRACKS = 1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TextBox 2047"/>
          <p:cNvSpPr txBox="1">
            <a:spLocks noChangeArrowheads="1"/>
          </p:cNvSpPr>
          <p:nvPr/>
        </p:nvSpPr>
        <p:spPr bwMode="auto">
          <a:xfrm>
            <a:off x="15450" y="3827050"/>
            <a:ext cx="34324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575"/>
              </a:spcBef>
              <a:spcAft>
                <a:spcPts val="500"/>
              </a:spcAft>
              <a:buClrTx/>
              <a:buNone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itchFamily="34" charset="0"/>
              </a:rPr>
              <a:t>Disc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</a:rPr>
              <a:t>2: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itchFamily="34" charset="0"/>
              </a:rPr>
              <a:t>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</a:rPr>
              <a:t>discCatalogNumber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Arial" pitchFamily="34" charset="0"/>
              </a:rPr>
              <a:t>:</a:t>
            </a:r>
            <a:r>
              <a:rPr lang="en-US" sz="1400" b="1" dirty="0">
                <a:solidFill>
                  <a:srgbClr val="C00000"/>
                </a:solidFill>
                <a:latin typeface="Arial" pitchFamily="34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latin typeface="Arial" pitchFamily="34" charset="0"/>
              </a:rPr>
              <a:t>String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Oval 20"/>
          <p:cNvSpPr>
            <a:spLocks noChangeArrowheads="1"/>
          </p:cNvSpPr>
          <p:nvPr/>
        </p:nvSpPr>
        <p:spPr bwMode="auto">
          <a:xfrm>
            <a:off x="-88854" y="4151841"/>
            <a:ext cx="2070054" cy="274638"/>
          </a:xfrm>
          <a:prstGeom prst="ellipse">
            <a:avLst/>
          </a:prstGeom>
          <a:noFill/>
          <a:ln w="508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2047"/>
          <p:cNvSpPr txBox="1">
            <a:spLocks noChangeArrowheads="1"/>
          </p:cNvSpPr>
          <p:nvPr/>
        </p:nvSpPr>
        <p:spPr bwMode="auto">
          <a:xfrm>
            <a:off x="-57410" y="4658677"/>
            <a:ext cx="287221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None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itchFamily="34" charset="0"/>
              </a:rPr>
              <a:t>Disc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</a:rPr>
              <a:t>3: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itchFamily="34" charset="0"/>
              </a:rPr>
              <a:t>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</a:rPr>
              <a:t>numberOfTracks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Arial"/>
                <a:ea typeface="Times New Roman"/>
                <a:cs typeface="Times New Roman"/>
              </a:rPr>
              <a:t>:</a:t>
            </a:r>
            <a:r>
              <a:rPr lang="en-US" sz="1400" b="1" dirty="0">
                <a:solidFill>
                  <a:srgbClr val="C00000"/>
                </a:solidFill>
                <a:latin typeface="Arial"/>
                <a:ea typeface="Times New Roman"/>
                <a:cs typeface="Times New Roman"/>
              </a:rPr>
              <a:t> </a:t>
            </a:r>
            <a:r>
              <a:rPr lang="en-US" sz="1400" b="1" dirty="0" err="1">
                <a:solidFill>
                  <a:srgbClr val="8D0118"/>
                </a:solidFill>
                <a:latin typeface="Arial"/>
                <a:ea typeface="Times New Roman"/>
                <a:cs typeface="Times New Roman"/>
              </a:rPr>
              <a:t>int</a:t>
            </a:r>
            <a:endParaRPr lang="en-US" sz="1400" dirty="0">
              <a:solidFill>
                <a:srgbClr val="8D0118"/>
              </a:solidFill>
              <a:latin typeface="Times New Roman"/>
              <a:ea typeface="Times New Roman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Oval 20"/>
          <p:cNvSpPr>
            <a:spLocks noChangeArrowheads="1"/>
          </p:cNvSpPr>
          <p:nvPr/>
        </p:nvSpPr>
        <p:spPr bwMode="auto">
          <a:xfrm>
            <a:off x="968420" y="4936961"/>
            <a:ext cx="1165180" cy="332519"/>
          </a:xfrm>
          <a:prstGeom prst="ellipse">
            <a:avLst/>
          </a:prstGeom>
          <a:noFill/>
          <a:ln w="508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2047"/>
          <p:cNvSpPr txBox="1">
            <a:spLocks noChangeArrowheads="1"/>
          </p:cNvSpPr>
          <p:nvPr/>
        </p:nvSpPr>
        <p:spPr bwMode="auto">
          <a:xfrm>
            <a:off x="15451" y="5269480"/>
            <a:ext cx="38417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itchFamily="34" charset="0"/>
              </a:rPr>
              <a:t>Disc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</a:rPr>
              <a:t>4: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itchFamily="34" charset="0"/>
              </a:rPr>
              <a:t> Track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</a:rPr>
              <a:t>[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</a:rPr>
              <a:t>MAX_TRACKS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</a:rPr>
              <a:t>]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FF33CC"/>
                </a:solidFill>
                <a:effectLst/>
                <a:latin typeface="Arial" pitchFamily="34" charset="0"/>
              </a:rPr>
              <a:t>tracks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FF33CC"/>
              </a:solidFill>
              <a:effectLst/>
              <a:latin typeface="Arial" pitchFamily="34" charset="0"/>
            </a:endParaRPr>
          </a:p>
        </p:txBody>
      </p:sp>
      <p:sp>
        <p:nvSpPr>
          <p:cNvPr id="12" name="Oval 20"/>
          <p:cNvSpPr>
            <a:spLocks noChangeArrowheads="1"/>
          </p:cNvSpPr>
          <p:nvPr/>
        </p:nvSpPr>
        <p:spPr bwMode="auto">
          <a:xfrm>
            <a:off x="2530746" y="5271855"/>
            <a:ext cx="674136" cy="328709"/>
          </a:xfrm>
          <a:prstGeom prst="ellipse">
            <a:avLst/>
          </a:prstGeom>
          <a:noFill/>
          <a:ln w="508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2047"/>
          <p:cNvSpPr txBox="1">
            <a:spLocks noChangeArrowheads="1"/>
          </p:cNvSpPr>
          <p:nvPr/>
        </p:nvSpPr>
        <p:spPr bwMode="auto">
          <a:xfrm>
            <a:off x="3588409" y="5277337"/>
            <a:ext cx="38417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itchFamily="34" charset="0"/>
              </a:rPr>
              <a:t>Disc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</a:rPr>
              <a:t>5: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itchFamily="34" charset="0"/>
              </a:rPr>
              <a:t> Artist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</a:rPr>
              <a:t>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FF33CC"/>
                </a:solidFill>
                <a:effectLst/>
                <a:latin typeface="Arial" pitchFamily="34" charset="0"/>
              </a:rPr>
              <a:t>artist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FF33CC"/>
              </a:solidFill>
              <a:effectLst/>
              <a:latin typeface="Arial" pitchFamily="34" charset="0"/>
            </a:endParaRPr>
          </a:p>
        </p:txBody>
      </p:sp>
      <p:sp>
        <p:nvSpPr>
          <p:cNvPr id="40" name="Oval 20"/>
          <p:cNvSpPr>
            <a:spLocks noChangeArrowheads="1"/>
          </p:cNvSpPr>
          <p:nvPr/>
        </p:nvSpPr>
        <p:spPr bwMode="auto">
          <a:xfrm>
            <a:off x="4760422" y="5304774"/>
            <a:ext cx="633613" cy="277160"/>
          </a:xfrm>
          <a:prstGeom prst="ellipse">
            <a:avLst/>
          </a:prstGeom>
          <a:noFill/>
          <a:ln w="508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0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 animBg="1"/>
      <p:bldP spid="31" grpId="0"/>
      <p:bldP spid="32" grpId="0"/>
      <p:bldP spid="33" grpId="0"/>
      <p:bldP spid="34" grpId="0" animBg="1"/>
      <p:bldP spid="35" grpId="0" animBg="1"/>
      <p:bldP spid="36" grpId="0" animBg="1"/>
      <p:bldP spid="37" grpId="0" animBg="1"/>
      <p:bldP spid="38" grpId="0"/>
      <p:bldP spid="2" grpId="0"/>
      <p:bldP spid="3" grpId="0"/>
      <p:bldP spid="39" grpId="0" animBg="1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The </a:t>
            </a:r>
            <a:r>
              <a:rPr lang="en-US" altLang="en-US" sz="3200" dirty="0" smtClean="0">
                <a:solidFill>
                  <a:srgbClr val="FF0000"/>
                </a:solidFill>
              </a:rPr>
              <a:t>U</a:t>
            </a:r>
            <a:r>
              <a:rPr lang="en-US" altLang="en-US" sz="3200" dirty="0" smtClean="0"/>
              <a:t>nified </a:t>
            </a:r>
            <a:r>
              <a:rPr lang="en-US" altLang="en-US" sz="3200" dirty="0" smtClean="0">
                <a:solidFill>
                  <a:srgbClr val="FF0000"/>
                </a:solidFill>
              </a:rPr>
              <a:t>M</a:t>
            </a:r>
            <a:r>
              <a:rPr lang="en-US" altLang="en-US" sz="3200" dirty="0" smtClean="0"/>
              <a:t>odeling </a:t>
            </a:r>
            <a:r>
              <a:rPr lang="en-US" altLang="en-US" sz="3200" dirty="0" smtClean="0">
                <a:solidFill>
                  <a:srgbClr val="FF0000"/>
                </a:solidFill>
              </a:rPr>
              <a:t>L</a:t>
            </a:r>
            <a:r>
              <a:rPr lang="en-US" altLang="en-US" sz="3200" dirty="0" smtClean="0"/>
              <a:t>anguage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59044" y="757587"/>
            <a:ext cx="9525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000" dirty="0" smtClean="0"/>
              <a:t>The </a:t>
            </a:r>
            <a:r>
              <a:rPr lang="en-US" sz="2000" b="1" dirty="0" smtClean="0">
                <a:solidFill>
                  <a:srgbClr val="FF3300"/>
                </a:solidFill>
              </a:rPr>
              <a:t>Unified Modeling Language</a:t>
            </a:r>
            <a:r>
              <a:rPr lang="en-US" sz="2000" dirty="0" smtClean="0"/>
              <a:t> (</a:t>
            </a:r>
            <a:r>
              <a:rPr lang="en-US" sz="2000" b="1" dirty="0" smtClean="0">
                <a:solidFill>
                  <a:srgbClr val="FF3300"/>
                </a:solidFill>
              </a:rPr>
              <a:t>UML</a:t>
            </a:r>
            <a:r>
              <a:rPr lang="en-US" sz="2000" dirty="0" smtClean="0"/>
              <a:t>) has become a </a:t>
            </a:r>
            <a:r>
              <a:rPr lang="en-US" sz="2000" b="1" u="heavy" dirty="0" smtClean="0">
                <a:solidFill>
                  <a:srgbClr val="FF0000"/>
                </a:solidFill>
                <a:latin typeface="Algerian" panose="04020705040A02060702" pitchFamily="82" charset="0"/>
              </a:rPr>
              <a:t>standard</a:t>
            </a:r>
            <a:r>
              <a:rPr lang="en-US" sz="2000" dirty="0" smtClean="0"/>
              <a:t> notation for </a:t>
            </a:r>
            <a:r>
              <a:rPr lang="en-US" sz="2000" b="1" dirty="0">
                <a:solidFill>
                  <a:srgbClr val="0000FF"/>
                </a:solidFill>
              </a:rPr>
              <a:t>O</a:t>
            </a:r>
            <a:r>
              <a:rPr lang="en-US" sz="2000" b="1" dirty="0">
                <a:solidFill>
                  <a:srgbClr val="FF0000"/>
                </a:solidFill>
              </a:rPr>
              <a:t>bject </a:t>
            </a:r>
            <a:r>
              <a:rPr lang="en-US" sz="2000" b="1" dirty="0">
                <a:solidFill>
                  <a:srgbClr val="0000FF"/>
                </a:solidFill>
              </a:rPr>
              <a:t>O</a:t>
            </a:r>
            <a:r>
              <a:rPr lang="en-US" sz="2000" b="1" dirty="0">
                <a:solidFill>
                  <a:srgbClr val="FF0000"/>
                </a:solidFill>
              </a:rPr>
              <a:t>riented </a:t>
            </a:r>
            <a:r>
              <a:rPr lang="en-US" sz="2000" b="1" dirty="0">
                <a:solidFill>
                  <a:srgbClr val="00B050"/>
                </a:solidFill>
                <a:latin typeface="Algerian" pitchFamily="82" charset="0"/>
              </a:rPr>
              <a:t>software</a:t>
            </a:r>
            <a:r>
              <a:rPr lang="en-US" sz="2000" b="1" dirty="0">
                <a:solidFill>
                  <a:srgbClr val="FF3300"/>
                </a:solidFill>
              </a:rPr>
              <a:t> Analysis  (</a:t>
            </a:r>
            <a:r>
              <a:rPr lang="en-US" sz="2000" b="1" dirty="0">
                <a:solidFill>
                  <a:srgbClr val="0000FF"/>
                </a:solidFill>
              </a:rPr>
              <a:t>OO</a:t>
            </a:r>
            <a:r>
              <a:rPr lang="en-US" sz="2000" b="1" dirty="0">
                <a:solidFill>
                  <a:srgbClr val="FF3300"/>
                </a:solidFill>
              </a:rPr>
              <a:t>A) </a:t>
            </a:r>
            <a:r>
              <a:rPr lang="en-US" sz="2000" b="1" dirty="0"/>
              <a:t>&amp;</a:t>
            </a:r>
            <a:r>
              <a:rPr lang="en-US" sz="2000" b="1" dirty="0">
                <a:solidFill>
                  <a:srgbClr val="FF3300"/>
                </a:solidFill>
              </a:rPr>
              <a:t> Design (</a:t>
            </a:r>
            <a:r>
              <a:rPr lang="en-US" sz="2000" b="1" dirty="0">
                <a:solidFill>
                  <a:srgbClr val="0000FF"/>
                </a:solidFill>
              </a:rPr>
              <a:t>OO</a:t>
            </a:r>
            <a:r>
              <a:rPr lang="en-US" sz="2000" b="1" dirty="0">
                <a:solidFill>
                  <a:srgbClr val="FF3300"/>
                </a:solidFill>
              </a:rPr>
              <a:t>D – “</a:t>
            </a:r>
            <a:r>
              <a:rPr lang="en-US" sz="2000" b="1" dirty="0">
                <a:solidFill>
                  <a:srgbClr val="0000FF"/>
                </a:solidFill>
              </a:rPr>
              <a:t>blue print</a:t>
            </a:r>
            <a:r>
              <a:rPr lang="en-US" sz="2000" b="1" dirty="0">
                <a:solidFill>
                  <a:srgbClr val="FF3300"/>
                </a:solidFill>
              </a:rPr>
              <a:t>”)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000" dirty="0" smtClean="0"/>
              <a:t>It is </a:t>
            </a:r>
            <a:r>
              <a:rPr lang="en-US" sz="2000" b="1" dirty="0">
                <a:solidFill>
                  <a:srgbClr val="0000FF"/>
                </a:solidFill>
              </a:rPr>
              <a:t>OO</a:t>
            </a:r>
            <a:r>
              <a:rPr lang="en-US" sz="2000" b="1" dirty="0">
                <a:solidFill>
                  <a:srgbClr val="FF3300"/>
                </a:solidFill>
              </a:rPr>
              <a:t> Language </a:t>
            </a:r>
            <a:r>
              <a:rPr lang="en-US" sz="2000" b="1" dirty="0" smtClean="0">
                <a:solidFill>
                  <a:srgbClr val="00B050"/>
                </a:solidFill>
              </a:rPr>
              <a:t>independent</a:t>
            </a:r>
            <a:endParaRPr lang="en-US" sz="2000" b="1" dirty="0" smtClean="0">
              <a:solidFill>
                <a:srgbClr val="FF3300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sz="2000" b="1" dirty="0" smtClean="0">
              <a:solidFill>
                <a:srgbClr val="FF3300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000" dirty="0" smtClean="0"/>
              <a:t>It includes various types of </a:t>
            </a:r>
            <a:r>
              <a:rPr lang="en-US" sz="2000" b="1" dirty="0" smtClean="0">
                <a:solidFill>
                  <a:srgbClr val="FF0000"/>
                </a:solidFill>
              </a:rPr>
              <a:t>UML</a:t>
            </a:r>
            <a:r>
              <a:rPr lang="en-US" sz="2000" dirty="0" smtClean="0"/>
              <a:t> </a:t>
            </a:r>
            <a:r>
              <a:rPr lang="en-US" sz="2000" b="1" dirty="0" smtClean="0">
                <a:solidFill>
                  <a:srgbClr val="FF3300"/>
                </a:solidFill>
              </a:rPr>
              <a:t>Diagrams</a:t>
            </a:r>
            <a:r>
              <a:rPr lang="en-US" sz="2000" dirty="0" smtClean="0"/>
              <a:t> (</a:t>
            </a:r>
            <a:r>
              <a:rPr lang="en-US" sz="2000" b="1" dirty="0" smtClean="0">
                <a:solidFill>
                  <a:srgbClr val="FF3300"/>
                </a:solidFill>
              </a:rPr>
              <a:t>Models</a:t>
            </a:r>
            <a:r>
              <a:rPr lang="en-US" sz="2000" dirty="0" smtClean="0"/>
              <a:t>) which use </a:t>
            </a:r>
            <a:r>
              <a:rPr lang="en-US" sz="2000" b="1" u="heavy" dirty="0" smtClean="0">
                <a:solidFill>
                  <a:srgbClr val="FF0000"/>
                </a:solidFill>
                <a:latin typeface="Algerian" panose="04020705040A02060702" pitchFamily="82" charset="0"/>
              </a:rPr>
              <a:t>specific  icons and notations</a:t>
            </a:r>
            <a:endParaRPr lang="en-US" sz="2000" b="1" u="heavy" dirty="0">
              <a:solidFill>
                <a:srgbClr val="FF0000"/>
              </a:solidFill>
              <a:latin typeface="Algerian" panose="04020705040A02060702" pitchFamily="82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000" dirty="0" smtClean="0"/>
              <a:t>However, it is </a:t>
            </a:r>
            <a:r>
              <a:rPr lang="en-US" sz="2000" b="1" dirty="0" smtClean="0">
                <a:solidFill>
                  <a:srgbClr val="FF3300"/>
                </a:solidFill>
              </a:rPr>
              <a:t>flexible </a:t>
            </a:r>
            <a:r>
              <a:rPr lang="en-US" sz="2000" dirty="0" smtClean="0"/>
              <a:t>– the details you include in a given </a:t>
            </a:r>
            <a:r>
              <a:rPr lang="en-US" sz="2000" b="1" dirty="0" smtClean="0">
                <a:solidFill>
                  <a:srgbClr val="FF3300"/>
                </a:solidFill>
              </a:rPr>
              <a:t>Diagram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b="1" dirty="0" smtClean="0">
                <a:solidFill>
                  <a:srgbClr val="FF3300"/>
                </a:solidFill>
              </a:rPr>
              <a:t>Model</a:t>
            </a:r>
            <a:r>
              <a:rPr lang="en-US" sz="2000" dirty="0" smtClean="0"/>
              <a:t>) </a:t>
            </a:r>
            <a:r>
              <a:rPr lang="en-US" sz="2000" dirty="0"/>
              <a:t>depend </a:t>
            </a:r>
            <a:r>
              <a:rPr lang="en-US" sz="2000" dirty="0" smtClean="0"/>
              <a:t>on what you are trying to capture and communicate</a:t>
            </a:r>
          </a:p>
        </p:txBody>
      </p:sp>
      <p:pic>
        <p:nvPicPr>
          <p:cNvPr id="13926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968857"/>
            <a:ext cx="5867400" cy="2895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4087357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26306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1005168" y="-282509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sz="2800" b="1" dirty="0" smtClean="0">
                <a:solidFill>
                  <a:srgbClr val="000C31"/>
                </a:solidFill>
              </a:rPr>
              <a:t>Movie Company System </a:t>
            </a:r>
            <a:br>
              <a:rPr lang="en-US" sz="2800" b="1" dirty="0" smtClean="0">
                <a:solidFill>
                  <a:srgbClr val="000C31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UML </a:t>
            </a:r>
            <a:r>
              <a:rPr lang="en-US" sz="28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</a:t>
            </a:r>
            <a:r>
              <a:rPr lang="en-US" sz="2800" b="1" dirty="0">
                <a:solidFill>
                  <a:srgbClr val="FFC000"/>
                </a:solidFill>
              </a:rPr>
              <a:t>V</a:t>
            </a:r>
            <a:r>
              <a:rPr lang="en-US" sz="2800" b="1" dirty="0">
                <a:solidFill>
                  <a:srgbClr val="FF0000"/>
                </a:solidFill>
              </a:rPr>
              <a:t>C CLASS MODEL</a:t>
            </a:r>
            <a:endParaRPr lang="en-US" sz="2800" b="1" dirty="0" smtClean="0">
              <a:solidFill>
                <a:srgbClr val="FF0000"/>
              </a:solidFill>
            </a:endParaRP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9" r="20129"/>
          <a:stretch>
            <a:fillRect/>
          </a:stretch>
        </p:blipFill>
        <p:spPr bwMode="auto">
          <a:xfrm>
            <a:off x="2514600" y="6310793"/>
            <a:ext cx="4535412" cy="747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7614710" y="6396333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FFC000"/>
                </a:solidFill>
              </a:rPr>
              <a:t>V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153400" y="6396332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C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800260"/>
              </p:ext>
            </p:extLst>
          </p:nvPr>
        </p:nvGraphicFramePr>
        <p:xfrm>
          <a:off x="3886200" y="3733800"/>
          <a:ext cx="4892040" cy="2135378"/>
        </p:xfrm>
        <a:graphic>
          <a:graphicData uri="http://schemas.openxmlformats.org/drawingml/2006/table">
            <a:tbl>
              <a:tblPr firstRow="1" firstCol="1" bandRow="1"/>
              <a:tblGrid>
                <a:gridCol w="4892040"/>
              </a:tblGrid>
              <a:tr h="1943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Controller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57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Times New Roman"/>
                        </a:rPr>
                        <a:t>- </a:t>
                      </a:r>
                      <a:r>
                        <a:rPr lang="en-US" sz="1200" b="1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catalog</a:t>
                      </a:r>
                      <a:r>
                        <a:rPr lang="en-US" sz="1200">
                          <a:effectLst/>
                          <a:latin typeface="Arial"/>
                          <a:ea typeface="Times New Roman"/>
                        </a:rPr>
                        <a:t>: </a:t>
                      </a:r>
                      <a:r>
                        <a:rPr lang="en-US" sz="1200" b="1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Catalog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UC</a:t>
                      </a:r>
                      <a:r>
                        <a:rPr lang="en-US" sz="1000" b="1" kern="1200" dirty="0" err="1">
                          <a:solidFill>
                            <a:srgbClr val="0000CC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AddArtist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(String artist): void                                                </a:t>
                      </a:r>
                      <a:r>
                        <a:rPr lang="en-US" sz="1000" dirty="0"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// UC1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15360" algn="l"/>
                        </a:tabLs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UC</a:t>
                      </a:r>
                      <a:r>
                        <a:rPr lang="en-US" sz="1000" b="1" kern="1200" dirty="0" err="1">
                          <a:solidFill>
                            <a:srgbClr val="0000CC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ListArtists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(): void                                                                 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// UC2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UC</a:t>
                      </a:r>
                      <a:r>
                        <a:rPr lang="en-US" sz="1000" b="1" kern="1200" dirty="0" err="1">
                          <a:solidFill>
                            <a:srgbClr val="0000CC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AddDisc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(</a:t>
                      </a:r>
                      <a:r>
                        <a:rPr lang="en-US" sz="800" dirty="0">
                          <a:effectLst/>
                          <a:latin typeface="Arial"/>
                          <a:ea typeface="Times New Roman"/>
                        </a:rPr>
                        <a:t>String </a:t>
                      </a:r>
                      <a:r>
                        <a:rPr lang="en-US" sz="800" dirty="0" err="1">
                          <a:effectLst/>
                          <a:latin typeface="Arial"/>
                          <a:ea typeface="Times New Roman"/>
                        </a:rPr>
                        <a:t>artistName</a:t>
                      </a:r>
                      <a:r>
                        <a:rPr lang="en-US" sz="800" dirty="0">
                          <a:effectLst/>
                          <a:latin typeface="Arial"/>
                          <a:ea typeface="Times New Roman"/>
                        </a:rPr>
                        <a:t>, String </a:t>
                      </a:r>
                      <a:r>
                        <a:rPr lang="en-US" sz="800" dirty="0" err="1">
                          <a:effectLst/>
                          <a:latin typeface="Arial"/>
                          <a:ea typeface="Times New Roman"/>
                        </a:rPr>
                        <a:t>discCatalogNumber</a:t>
                      </a:r>
                      <a:r>
                        <a:rPr lang="en-US" sz="800" dirty="0">
                          <a:effectLst/>
                          <a:latin typeface="Arial"/>
                          <a:ea typeface="Times New Roman"/>
                        </a:rPr>
                        <a:t>, String </a:t>
                      </a:r>
                      <a:r>
                        <a:rPr lang="en-US" sz="800" dirty="0" err="1">
                          <a:effectLst/>
                          <a:latin typeface="Arial"/>
                          <a:ea typeface="Times New Roman"/>
                        </a:rPr>
                        <a:t>discTitle</a:t>
                      </a:r>
                      <a:r>
                        <a:rPr lang="en-US" sz="1000" dirty="0">
                          <a:effectLst/>
                          <a:latin typeface="Arial"/>
                          <a:ea typeface="Times New Roman"/>
                        </a:rPr>
                        <a:t>): 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void    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// UC3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UC</a:t>
                      </a:r>
                      <a:r>
                        <a:rPr lang="en-US" sz="1000" b="1" kern="1200" dirty="0" err="1">
                          <a:solidFill>
                            <a:srgbClr val="0000CC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ListDiscs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(): void                                                                   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// UC4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UC</a:t>
                      </a:r>
                      <a:r>
                        <a:rPr lang="en-US" sz="1000" b="1" kern="1200" dirty="0" err="1">
                          <a:solidFill>
                            <a:srgbClr val="0000CC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AddTrack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(</a:t>
                      </a:r>
                      <a:r>
                        <a:rPr lang="en-US" sz="800" dirty="0">
                          <a:effectLst/>
                          <a:latin typeface="Arial"/>
                          <a:ea typeface="Times New Roman"/>
                        </a:rPr>
                        <a:t>String </a:t>
                      </a:r>
                      <a:r>
                        <a:rPr lang="en-US" sz="800" dirty="0" err="1">
                          <a:effectLst/>
                          <a:latin typeface="Arial"/>
                          <a:ea typeface="Times New Roman"/>
                        </a:rPr>
                        <a:t>discCatalogNumber</a:t>
                      </a:r>
                      <a:r>
                        <a:rPr lang="en-US" sz="800" dirty="0">
                          <a:effectLst/>
                          <a:latin typeface="Arial"/>
                          <a:ea typeface="Times New Roman"/>
                        </a:rPr>
                        <a:t>, String </a:t>
                      </a:r>
                      <a:r>
                        <a:rPr lang="en-US" sz="800" dirty="0" err="1">
                          <a:effectLst/>
                          <a:latin typeface="Arial"/>
                          <a:ea typeface="Times New Roman"/>
                        </a:rPr>
                        <a:t>trackTitle</a:t>
                      </a:r>
                      <a:r>
                        <a:rPr lang="en-US" sz="800" dirty="0">
                          <a:effectLst/>
                          <a:latin typeface="Arial"/>
                          <a:ea typeface="Times New Roman"/>
                        </a:rPr>
                        <a:t>, double time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): void       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// UC5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UC</a:t>
                      </a:r>
                      <a:r>
                        <a:rPr lang="en-US" sz="1000" b="1" kern="1200" dirty="0" err="1">
                          <a:solidFill>
                            <a:srgbClr val="0000CC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listTracksForDisc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(</a:t>
                      </a:r>
                      <a:r>
                        <a:rPr lang="en-US" sz="800" dirty="0">
                          <a:effectLst/>
                          <a:latin typeface="Arial"/>
                          <a:ea typeface="Times New Roman"/>
                        </a:rPr>
                        <a:t>String </a:t>
                      </a:r>
                      <a:r>
                        <a:rPr lang="en-US" sz="800" dirty="0" err="1">
                          <a:effectLst/>
                          <a:latin typeface="Arial"/>
                          <a:ea typeface="Times New Roman"/>
                        </a:rPr>
                        <a:t>discCatalogNumber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): void                           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// UC6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UC</a:t>
                      </a:r>
                      <a:r>
                        <a:rPr lang="en-US" sz="1000" b="1" kern="1200" dirty="0" err="1">
                          <a:solidFill>
                            <a:srgbClr val="0000CC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restoreCatalog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(): void                                                           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// UC7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UC</a:t>
                      </a:r>
                      <a:r>
                        <a:rPr lang="en-US" sz="1000" b="1" kern="1200" dirty="0" err="1">
                          <a:solidFill>
                            <a:srgbClr val="0000CC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saveCatalog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():  void                                                             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// UC8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4800"/>
            <a:ext cx="2971800" cy="182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41460"/>
              </p:ext>
            </p:extLst>
          </p:nvPr>
        </p:nvGraphicFramePr>
        <p:xfrm>
          <a:off x="5649980" y="1320800"/>
          <a:ext cx="2354580" cy="769112"/>
        </p:xfrm>
        <a:graphic>
          <a:graphicData uri="http://schemas.openxmlformats.org/drawingml/2006/table">
            <a:tbl>
              <a:tblPr firstRow="1" firstCol="1" bandRow="1"/>
              <a:tblGrid>
                <a:gridCol w="2354580"/>
              </a:tblGrid>
              <a:tr h="2622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View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54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9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200" dirty="0" err="1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showSelection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(</a:t>
                      </a: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80808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) :  void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564746"/>
              </p:ext>
            </p:extLst>
          </p:nvPr>
        </p:nvGraphicFramePr>
        <p:xfrm>
          <a:off x="609600" y="838200"/>
          <a:ext cx="2125980" cy="2785999"/>
        </p:xfrm>
        <a:graphic>
          <a:graphicData uri="http://schemas.openxmlformats.org/drawingml/2006/table">
            <a:tbl>
              <a:tblPr firstRow="1" firstCol="1" bandRow="1"/>
              <a:tblGrid>
                <a:gridCol w="2125980"/>
              </a:tblGrid>
              <a:tr h="2622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B050"/>
                          </a:solidFill>
                          <a:effectLst/>
                          <a:latin typeface="Arial"/>
                          <a:ea typeface="Times New Roman"/>
                        </a:rPr>
                        <a:t>MovieCompanySystem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915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Times New Roman"/>
                        </a:rPr>
                        <a:t>- </a:t>
                      </a:r>
                      <a:r>
                        <a:rPr lang="en-US" sz="120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control</a:t>
                      </a:r>
                      <a:r>
                        <a:rPr lang="en-US" sz="1200" b="1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:</a:t>
                      </a:r>
                      <a:r>
                        <a:rPr lang="en-US" sz="120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Controller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Times New Roman"/>
                        </a:rPr>
                        <a:t>- </a:t>
                      </a:r>
                      <a:r>
                        <a:rPr lang="en-US" sz="120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view</a:t>
                      </a:r>
                      <a:r>
                        <a:rPr lang="en-US" sz="120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: </a:t>
                      </a:r>
                      <a:r>
                        <a:rPr lang="en-US" sz="1200" b="1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View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artist</a:t>
                      </a:r>
                      <a:r>
                        <a:rPr lang="en-US" sz="120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: </a:t>
                      </a:r>
                      <a:r>
                        <a:rPr lang="en-US" sz="1200" b="1">
                          <a:effectLst/>
                          <a:latin typeface="Arial"/>
                          <a:ea typeface="Times New Roman"/>
                        </a:rPr>
                        <a:t>String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disc:</a:t>
                      </a:r>
                      <a:r>
                        <a:rPr lang="en-US" sz="120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>
                          <a:effectLst/>
                          <a:latin typeface="Arial"/>
                          <a:ea typeface="Times New Roman"/>
                        </a:rPr>
                        <a:t>String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track</a:t>
                      </a:r>
                      <a:r>
                        <a:rPr lang="en-US" sz="120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:: </a:t>
                      </a:r>
                      <a:r>
                        <a:rPr lang="en-US" sz="1200" b="1">
                          <a:effectLst/>
                          <a:latin typeface="Arial"/>
                          <a:ea typeface="Times New Roman"/>
                        </a:rPr>
                        <a:t>String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discCatalogNumber:</a:t>
                      </a:r>
                      <a:r>
                        <a:rPr lang="en-US" sz="120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>
                          <a:effectLst/>
                          <a:latin typeface="Arial"/>
                          <a:ea typeface="Times New Roman"/>
                        </a:rPr>
                        <a:t>String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time:</a:t>
                      </a:r>
                      <a:r>
                        <a:rPr lang="en-US" sz="120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>
                          <a:effectLst/>
                          <a:latin typeface="Arial"/>
                          <a:ea typeface="Times New Roman"/>
                        </a:rPr>
                        <a:t>double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choice:</a:t>
                      </a:r>
                      <a:r>
                        <a:rPr lang="en-US" sz="120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>
                          <a:effectLst/>
                          <a:latin typeface="Arial"/>
                          <a:ea typeface="Times New Roman"/>
                        </a:rPr>
                        <a:t>int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main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 ( )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59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-1321772" y="-268676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sz="2800" b="1" dirty="0" smtClean="0">
                <a:solidFill>
                  <a:srgbClr val="000C31"/>
                </a:solidFill>
              </a:rPr>
              <a:t>Movie Company System </a:t>
            </a:r>
            <a:br>
              <a:rPr lang="en-US" sz="2800" b="1" dirty="0" smtClean="0">
                <a:solidFill>
                  <a:srgbClr val="000C31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UML </a:t>
            </a:r>
            <a:r>
              <a:rPr lang="en-US" sz="2800" b="1" dirty="0">
                <a:solidFill>
                  <a:srgbClr val="7030A0"/>
                </a:solidFill>
              </a:rPr>
              <a:t>M</a:t>
            </a:r>
            <a:r>
              <a:rPr lang="en-US" sz="28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VC</a:t>
            </a:r>
            <a:r>
              <a:rPr lang="en-US" sz="2800" b="1" dirty="0">
                <a:solidFill>
                  <a:srgbClr val="FF0000"/>
                </a:solidFill>
              </a:rPr>
              <a:t> CLASS MODEL</a:t>
            </a:r>
            <a:endParaRPr lang="en-US" sz="2800" b="1" dirty="0" smtClean="0">
              <a:solidFill>
                <a:srgbClr val="FF0000"/>
              </a:solidFill>
            </a:endParaRPr>
          </a:p>
        </p:txBody>
      </p:sp>
      <p:pic>
        <p:nvPicPr>
          <p:cNvPr id="11330" name="Picture 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80" y="1464183"/>
            <a:ext cx="9000820" cy="558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Box 98"/>
          <p:cNvSpPr txBox="1">
            <a:spLocks noChangeArrowheads="1"/>
          </p:cNvSpPr>
          <p:nvPr/>
        </p:nvSpPr>
        <p:spPr bwMode="auto">
          <a:xfrm>
            <a:off x="3536760" y="1193018"/>
            <a:ext cx="14763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575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1400" b="1" dirty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Catalog</a:t>
            </a:r>
            <a:endParaRPr lang="en-US" sz="12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05030" y="1497652"/>
            <a:ext cx="733426" cy="268168"/>
          </a:xfrm>
          <a:prstGeom prst="rect">
            <a:avLst/>
          </a:prstGeom>
          <a:noFill/>
          <a:ln w="50800" algn="ctr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16" name="Text Box 100"/>
          <p:cNvSpPr txBox="1">
            <a:spLocks noChangeArrowheads="1"/>
          </p:cNvSpPr>
          <p:nvPr/>
        </p:nvSpPr>
        <p:spPr bwMode="auto">
          <a:xfrm>
            <a:off x="0" y="1981200"/>
            <a:ext cx="14763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575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1400" b="1" dirty="0" smtClean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Artist</a:t>
            </a:r>
            <a:endParaRPr lang="en-US" sz="12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8855" y="2288977"/>
            <a:ext cx="616024" cy="268243"/>
          </a:xfrm>
          <a:prstGeom prst="rect">
            <a:avLst/>
          </a:prstGeom>
          <a:noFill/>
          <a:ln w="50800" algn="ctr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18" name="Text Box 101"/>
          <p:cNvSpPr txBox="1">
            <a:spLocks noChangeArrowheads="1"/>
          </p:cNvSpPr>
          <p:nvPr/>
        </p:nvSpPr>
        <p:spPr bwMode="auto">
          <a:xfrm>
            <a:off x="2564764" y="2743200"/>
            <a:ext cx="105473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575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1400" b="1" dirty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Disc</a:t>
            </a:r>
            <a:endParaRPr lang="en-US" sz="12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630448" y="3050978"/>
            <a:ext cx="461684" cy="351526"/>
          </a:xfrm>
          <a:prstGeom prst="rect">
            <a:avLst/>
          </a:prstGeom>
          <a:noFill/>
          <a:ln w="50800" algn="ctr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20" name="Text Box 80"/>
          <p:cNvSpPr txBox="1">
            <a:spLocks noChangeArrowheads="1"/>
          </p:cNvSpPr>
          <p:nvPr/>
        </p:nvSpPr>
        <p:spPr bwMode="auto">
          <a:xfrm>
            <a:off x="2338387" y="4281444"/>
            <a:ext cx="150749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575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1400" b="1" dirty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Track</a:t>
            </a:r>
            <a:endParaRPr lang="en-US" sz="12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338387" y="4668794"/>
            <a:ext cx="614361" cy="226695"/>
          </a:xfrm>
          <a:prstGeom prst="rect">
            <a:avLst/>
          </a:prstGeom>
          <a:noFill/>
          <a:ln w="50800" algn="ctr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9" r="20129"/>
          <a:stretch>
            <a:fillRect/>
          </a:stretch>
        </p:blipFill>
        <p:spPr bwMode="auto">
          <a:xfrm>
            <a:off x="3787113" y="6369050"/>
            <a:ext cx="4535412" cy="747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807777" y="2043013"/>
            <a:ext cx="3043237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Controller  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1: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 UCAddArtist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(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String artist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);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828414" y="1868388"/>
            <a:ext cx="3041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Catalog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      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1: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        addArtist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(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String artist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);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28676" name="AutoShape 4"/>
          <p:cNvCxnSpPr>
            <a:cxnSpLocks noChangeShapeType="1"/>
          </p:cNvCxnSpPr>
          <p:nvPr/>
        </p:nvCxnSpPr>
        <p:spPr bwMode="auto">
          <a:xfrm>
            <a:off x="4557870" y="2557220"/>
            <a:ext cx="1233330" cy="0"/>
          </a:xfrm>
          <a:prstGeom prst="straightConnector1">
            <a:avLst/>
          </a:prstGeom>
          <a:noFill/>
          <a:ln w="5715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630599" y="2035364"/>
            <a:ext cx="2395538" cy="4413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Controller  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2: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 </a:t>
            </a:r>
            <a:r>
              <a:rPr kumimoji="0" lang="en-US" sz="11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UCListArtists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();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AutoShape 6"/>
          <p:cNvSpPr>
            <a:spLocks noChangeShapeType="1"/>
          </p:cNvSpPr>
          <p:nvPr/>
        </p:nvSpPr>
        <p:spPr bwMode="auto">
          <a:xfrm>
            <a:off x="6549037" y="2557220"/>
            <a:ext cx="771525" cy="0"/>
          </a:xfrm>
          <a:prstGeom prst="straightConnector1">
            <a:avLst/>
          </a:prstGeom>
          <a:noFill/>
          <a:ln w="5715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29400" y="1868388"/>
            <a:ext cx="2395538" cy="2667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Catalog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      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2: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        </a:t>
            </a:r>
            <a:r>
              <a:rPr kumimoji="0" lang="en-US" sz="11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listArtists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();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575400" y="3667125"/>
            <a:ext cx="5726112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Controller  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3: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 </a:t>
            </a:r>
            <a:r>
              <a:rPr kumimoji="0" lang="en-US" sz="11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UCAddDisc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(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String artist, String </a:t>
            </a:r>
            <a:r>
              <a:rPr kumimoji="0" 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discCatalogNumber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, String disc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);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28681" name="AutoShape 9"/>
          <p:cNvCxnSpPr>
            <a:cxnSpLocks noChangeShapeType="1"/>
          </p:cNvCxnSpPr>
          <p:nvPr/>
        </p:nvCxnSpPr>
        <p:spPr bwMode="auto">
          <a:xfrm>
            <a:off x="4596412" y="4095750"/>
            <a:ext cx="600075" cy="0"/>
          </a:xfrm>
          <a:prstGeom prst="straightConnector1">
            <a:avLst/>
          </a:prstGeom>
          <a:noFill/>
          <a:ln w="5715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594450" y="3505200"/>
            <a:ext cx="5726112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Catalog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      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3: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        addDisc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(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String artist, String discCatalogNumber, String disc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);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5610225" y="4123735"/>
            <a:ext cx="2428875" cy="266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Controller  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4: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 UCListDiscs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();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AutoShape 12"/>
          <p:cNvSpPr>
            <a:spLocks noChangeShapeType="1"/>
          </p:cNvSpPr>
          <p:nvPr/>
        </p:nvSpPr>
        <p:spPr bwMode="auto">
          <a:xfrm>
            <a:off x="6324600" y="4106272"/>
            <a:ext cx="952500" cy="0"/>
          </a:xfrm>
          <a:prstGeom prst="straightConnector1">
            <a:avLst/>
          </a:prstGeom>
          <a:noFill/>
          <a:ln w="5715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5648325" y="4301982"/>
            <a:ext cx="24288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Catalog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      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4: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        listDiscs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();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5" name="AutoShape 16"/>
          <p:cNvSpPr>
            <a:spLocks noChangeShapeType="1"/>
          </p:cNvSpPr>
          <p:nvPr/>
        </p:nvSpPr>
        <p:spPr bwMode="auto">
          <a:xfrm>
            <a:off x="6868318" y="5715000"/>
            <a:ext cx="666750" cy="0"/>
          </a:xfrm>
          <a:prstGeom prst="straightConnector1">
            <a:avLst/>
          </a:prstGeom>
          <a:noFill/>
          <a:ln w="5715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2826543" y="5248275"/>
            <a:ext cx="55467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Controller  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5: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 UCAddTrack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(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String discCatalogNumber, String track, double time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);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2836068" y="5105400"/>
            <a:ext cx="5548313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Catalog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      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5: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        </a:t>
            </a:r>
            <a:r>
              <a:rPr kumimoji="0" lang="en-US" sz="11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addTrack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(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String </a:t>
            </a:r>
            <a:r>
              <a:rPr kumimoji="0" 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discCatalogNumber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, String track, double time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);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1991" y="6477000"/>
            <a:ext cx="55467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Controller  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6: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 </a:t>
            </a:r>
            <a:r>
              <a:rPr kumimoji="0" lang="en-US" sz="11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UCListTracksForDisc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(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String </a:t>
            </a:r>
            <a:r>
              <a:rPr kumimoji="0" 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discCatalogNumber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);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21041" y="6629400"/>
            <a:ext cx="55467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Catalog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      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6: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        </a:t>
            </a:r>
            <a:r>
              <a:rPr kumimoji="0" lang="en-US" sz="11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listTracksForDisc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(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String </a:t>
            </a:r>
            <a:r>
              <a:rPr kumimoji="0" 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discCatalogNumber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);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4" name="AutoShape 16"/>
          <p:cNvSpPr>
            <a:spLocks noChangeShapeType="1"/>
          </p:cNvSpPr>
          <p:nvPr/>
        </p:nvSpPr>
        <p:spPr bwMode="auto">
          <a:xfrm>
            <a:off x="143180" y="6522681"/>
            <a:ext cx="666750" cy="0"/>
          </a:xfrm>
          <a:prstGeom prst="straightConnector1">
            <a:avLst/>
          </a:prstGeom>
          <a:noFill/>
          <a:ln w="5715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6228023" y="5856815"/>
            <a:ext cx="55467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Controller  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8: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 </a:t>
            </a:r>
            <a:r>
              <a:rPr kumimoji="0" lang="en-US" sz="11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UCsaveCatalog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();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6246496" y="6039233"/>
            <a:ext cx="55467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Catalog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      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8: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       saveCatalog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();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8672" name="Text Box 2"/>
          <p:cNvSpPr txBox="1">
            <a:spLocks noChangeArrowheads="1"/>
          </p:cNvSpPr>
          <p:nvPr/>
        </p:nvSpPr>
        <p:spPr bwMode="auto">
          <a:xfrm>
            <a:off x="3950855" y="5892800"/>
            <a:ext cx="2295641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Controller  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7: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 </a:t>
            </a:r>
            <a:r>
              <a:rPr kumimoji="0" lang="en-US" sz="11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UCrestoreCatalog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();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8673" name="Text Box 2"/>
          <p:cNvSpPr txBox="1">
            <a:spLocks noChangeArrowheads="1"/>
          </p:cNvSpPr>
          <p:nvPr/>
        </p:nvSpPr>
        <p:spPr bwMode="auto">
          <a:xfrm>
            <a:off x="3962400" y="6047531"/>
            <a:ext cx="55467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Catalog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      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7: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rPr>
              <a:t>       restoreCatalog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</a:rPr>
              <a:t>();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477950" y="6440338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 dirty="0" smtClean="0">
                <a:solidFill>
                  <a:srgbClr val="7030A0"/>
                </a:solidFill>
              </a:rPr>
              <a:t>M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6" name="AutoShape 16"/>
          <p:cNvSpPr>
            <a:spLocks noChangeShapeType="1"/>
          </p:cNvSpPr>
          <p:nvPr/>
        </p:nvSpPr>
        <p:spPr bwMode="auto">
          <a:xfrm>
            <a:off x="4067623" y="6314231"/>
            <a:ext cx="666750" cy="0"/>
          </a:xfrm>
          <a:prstGeom prst="straightConnector1">
            <a:avLst/>
          </a:prstGeom>
          <a:noFill/>
          <a:ln w="5715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6"/>
          <p:cNvSpPr>
            <a:spLocks noChangeShapeType="1"/>
          </p:cNvSpPr>
          <p:nvPr/>
        </p:nvSpPr>
        <p:spPr bwMode="auto">
          <a:xfrm>
            <a:off x="6347678" y="6335951"/>
            <a:ext cx="666750" cy="0"/>
          </a:xfrm>
          <a:prstGeom prst="straightConnector1">
            <a:avLst/>
          </a:prstGeom>
          <a:noFill/>
          <a:ln w="5715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9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0"/>
                                        <p:tgtEl>
                                          <p:spTgt spid="286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2000" fill="hold"/>
                                        <p:tgtEl>
                                          <p:spTgt spid="28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28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000" fill="hold"/>
                                        <p:tgtEl>
                                          <p:spTgt spid="28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28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 animBg="1"/>
      <p:bldP spid="8" grpId="0"/>
      <p:bldP spid="9" grpId="0"/>
      <p:bldP spid="10" grpId="0"/>
      <p:bldP spid="11" grpId="0" animBg="1"/>
      <p:bldP spid="12" grpId="0" animBg="1"/>
      <p:bldP spid="24" grpId="0"/>
      <p:bldP spid="26" grpId="0"/>
      <p:bldP spid="27" grpId="0"/>
      <p:bldP spid="28" grpId="0"/>
      <p:bldP spid="29" grpId="0"/>
      <p:bldP spid="34" grpId="0" animBg="1"/>
      <p:bldP spid="30" grpId="0"/>
      <p:bldP spid="31" grpId="0"/>
      <p:bldP spid="28672" grpId="0"/>
      <p:bldP spid="28673" grpId="0"/>
      <p:bldP spid="36" grpId="0" animBg="1"/>
      <p:bldP spid="3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-1637003" y="-273015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sz="2800" b="1" dirty="0" smtClean="0">
                <a:solidFill>
                  <a:srgbClr val="000C31"/>
                </a:solidFill>
              </a:rPr>
              <a:t>Movie Company System </a:t>
            </a:r>
            <a:br>
              <a:rPr lang="en-US" sz="2800" b="1" dirty="0" smtClean="0">
                <a:solidFill>
                  <a:srgbClr val="000C31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UML </a:t>
            </a:r>
            <a:r>
              <a:rPr lang="en-US" sz="2800" b="1" dirty="0">
                <a:solidFill>
                  <a:srgbClr val="7030A0"/>
                </a:solidFill>
              </a:rPr>
              <a:t>M</a:t>
            </a:r>
            <a:r>
              <a:rPr lang="en-US" sz="28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VC</a:t>
            </a:r>
            <a:r>
              <a:rPr lang="en-US" sz="2800" b="1" dirty="0">
                <a:solidFill>
                  <a:srgbClr val="FF0000"/>
                </a:solidFill>
              </a:rPr>
              <a:t> CLASS MODEL</a:t>
            </a:r>
            <a:endParaRPr lang="en-US" sz="2800" b="1" dirty="0" smtClean="0">
              <a:solidFill>
                <a:srgbClr val="FF0000"/>
              </a:solidFill>
            </a:endParaRPr>
          </a:p>
        </p:txBody>
      </p:sp>
      <p:pic>
        <p:nvPicPr>
          <p:cNvPr id="11330" name="Picture 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8963"/>
            <a:ext cx="9000820" cy="558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8477950" y="6396335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 dirty="0" smtClean="0">
                <a:solidFill>
                  <a:srgbClr val="7030A0"/>
                </a:solidFill>
              </a:rPr>
              <a:t>M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4" name="Text Box 98"/>
          <p:cNvSpPr txBox="1">
            <a:spLocks noChangeArrowheads="1"/>
          </p:cNvSpPr>
          <p:nvPr/>
        </p:nvSpPr>
        <p:spPr bwMode="auto">
          <a:xfrm>
            <a:off x="3447906" y="1461186"/>
            <a:ext cx="14763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575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1400" b="1" dirty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Catalog</a:t>
            </a:r>
            <a:endParaRPr lang="en-US" sz="12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549695" y="1768963"/>
            <a:ext cx="733426" cy="268168"/>
          </a:xfrm>
          <a:prstGeom prst="rect">
            <a:avLst/>
          </a:prstGeom>
          <a:noFill/>
          <a:ln w="50800" algn="ctr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16" name="Text Box 100"/>
          <p:cNvSpPr txBox="1">
            <a:spLocks noChangeArrowheads="1"/>
          </p:cNvSpPr>
          <p:nvPr/>
        </p:nvSpPr>
        <p:spPr bwMode="auto">
          <a:xfrm>
            <a:off x="-88854" y="2249368"/>
            <a:ext cx="14763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575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1400" b="1" dirty="0" smtClean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Artist</a:t>
            </a:r>
            <a:endParaRPr lang="en-US" sz="12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" y="2557145"/>
            <a:ext cx="616024" cy="268243"/>
          </a:xfrm>
          <a:prstGeom prst="rect">
            <a:avLst/>
          </a:prstGeom>
          <a:noFill/>
          <a:ln w="50800" algn="ctr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18" name="Text Box 101"/>
          <p:cNvSpPr txBox="1">
            <a:spLocks noChangeArrowheads="1"/>
          </p:cNvSpPr>
          <p:nvPr/>
        </p:nvSpPr>
        <p:spPr bwMode="auto">
          <a:xfrm>
            <a:off x="2475910" y="3011368"/>
            <a:ext cx="105473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575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1400" b="1" dirty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Disc</a:t>
            </a:r>
            <a:endParaRPr lang="en-US" sz="12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541594" y="3319146"/>
            <a:ext cx="461684" cy="351526"/>
          </a:xfrm>
          <a:prstGeom prst="rect">
            <a:avLst/>
          </a:prstGeom>
          <a:noFill/>
          <a:ln w="50800" algn="ctr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20" name="Text Box 80"/>
          <p:cNvSpPr txBox="1">
            <a:spLocks noChangeArrowheads="1"/>
          </p:cNvSpPr>
          <p:nvPr/>
        </p:nvSpPr>
        <p:spPr bwMode="auto">
          <a:xfrm>
            <a:off x="2249533" y="4549612"/>
            <a:ext cx="150749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575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1400" b="1" dirty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Track</a:t>
            </a:r>
            <a:endParaRPr lang="en-US" sz="12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249533" y="4936962"/>
            <a:ext cx="614361" cy="226695"/>
          </a:xfrm>
          <a:prstGeom prst="rect">
            <a:avLst/>
          </a:prstGeom>
          <a:noFill/>
          <a:ln w="50800" algn="ctr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28" name="Oval 27"/>
          <p:cNvSpPr>
            <a:spLocks/>
          </p:cNvSpPr>
          <p:nvPr/>
        </p:nvSpPr>
        <p:spPr>
          <a:xfrm>
            <a:off x="1304863" y="2553034"/>
            <a:ext cx="676337" cy="272354"/>
          </a:xfrm>
          <a:prstGeom prst="ellipse">
            <a:avLst/>
          </a:prstGeom>
          <a:noFill/>
          <a:ln w="50800" cap="flat" cmpd="sng" algn="ctr">
            <a:solidFill>
              <a:srgbClr val="FFC00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29" name="Text Box 410"/>
          <p:cNvSpPr txBox="1">
            <a:spLocks noChangeArrowheads="1"/>
          </p:cNvSpPr>
          <p:nvPr/>
        </p:nvSpPr>
        <p:spPr bwMode="auto">
          <a:xfrm>
            <a:off x="4540885" y="682823"/>
            <a:ext cx="384111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575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1400" b="1" dirty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Catalog </a:t>
            </a:r>
            <a:r>
              <a:rPr lang="en-US" sz="1400" b="1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3:</a:t>
            </a:r>
            <a:r>
              <a:rPr lang="en-US" sz="1400" b="1" dirty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 Artist</a:t>
            </a:r>
            <a:r>
              <a:rPr lang="en-US" sz="1400" b="1" dirty="0">
                <a:solidFill>
                  <a:srgbClr val="C00000"/>
                </a:solidFill>
                <a:latin typeface="Arial"/>
                <a:ea typeface="Times New Roman"/>
                <a:cs typeface="Times New Roman"/>
              </a:rPr>
              <a:t>[</a:t>
            </a:r>
            <a:r>
              <a:rPr lang="en-US" sz="1400" b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MAX_ARTISTS</a:t>
            </a:r>
            <a:r>
              <a:rPr lang="en-US" sz="1400" b="1" dirty="0">
                <a:solidFill>
                  <a:srgbClr val="C00000"/>
                </a:solidFill>
                <a:latin typeface="Arial"/>
                <a:ea typeface="Times New Roman"/>
                <a:cs typeface="Times New Roman"/>
              </a:rPr>
              <a:t>] artists</a:t>
            </a:r>
            <a:endParaRPr lang="en-US" sz="12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30" name="Oval 29"/>
          <p:cNvSpPr>
            <a:spLocks/>
          </p:cNvSpPr>
          <p:nvPr/>
        </p:nvSpPr>
        <p:spPr>
          <a:xfrm>
            <a:off x="4724400" y="4936962"/>
            <a:ext cx="469183" cy="270469"/>
          </a:xfrm>
          <a:prstGeom prst="ellipse">
            <a:avLst/>
          </a:prstGeom>
          <a:noFill/>
          <a:ln w="50800" cap="flat" cmpd="sng" algn="ctr">
            <a:solidFill>
              <a:srgbClr val="FFC00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31" name="Text Box 411"/>
          <p:cNvSpPr txBox="1">
            <a:spLocks noChangeArrowheads="1"/>
          </p:cNvSpPr>
          <p:nvPr/>
        </p:nvSpPr>
        <p:spPr bwMode="auto">
          <a:xfrm>
            <a:off x="4540885" y="474505"/>
            <a:ext cx="384111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575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1400" b="1" dirty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Catalog </a:t>
            </a:r>
            <a:r>
              <a:rPr lang="en-US" sz="1400" b="1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4:</a:t>
            </a:r>
            <a:r>
              <a:rPr lang="en-US" sz="1400" b="1" dirty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 Disc</a:t>
            </a:r>
            <a:r>
              <a:rPr lang="en-US" sz="1400" b="1" dirty="0">
                <a:solidFill>
                  <a:srgbClr val="C00000"/>
                </a:solidFill>
                <a:latin typeface="Arial"/>
                <a:ea typeface="Times New Roman"/>
                <a:cs typeface="Times New Roman"/>
              </a:rPr>
              <a:t>[</a:t>
            </a:r>
            <a:r>
              <a:rPr lang="en-US" sz="1400" b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MAX_DISCS</a:t>
            </a:r>
            <a:r>
              <a:rPr lang="en-US" sz="1400" b="1" dirty="0">
                <a:solidFill>
                  <a:srgbClr val="C00000"/>
                </a:solidFill>
                <a:latin typeface="Arial"/>
                <a:ea typeface="Times New Roman"/>
                <a:cs typeface="Times New Roman"/>
              </a:rPr>
              <a:t>] discs</a:t>
            </a:r>
            <a:endParaRPr lang="en-US" sz="12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32" name="Text Box 414"/>
          <p:cNvSpPr txBox="1">
            <a:spLocks noChangeArrowheads="1"/>
          </p:cNvSpPr>
          <p:nvPr/>
        </p:nvSpPr>
        <p:spPr bwMode="auto">
          <a:xfrm>
            <a:off x="4495799" y="12839"/>
            <a:ext cx="384111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575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1400" b="1" dirty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Catalog </a:t>
            </a:r>
            <a:r>
              <a:rPr lang="en-US" sz="1400" b="1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6:</a:t>
            </a:r>
            <a:r>
              <a:rPr lang="en-US" sz="1400" b="1" dirty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latin typeface="Arial"/>
                <a:ea typeface="Times New Roman"/>
                <a:cs typeface="Times New Roman"/>
              </a:rPr>
              <a:t>numberOfDiscs</a:t>
            </a:r>
            <a:endParaRPr lang="en-US" sz="12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33" name="Text Box 415"/>
          <p:cNvSpPr txBox="1">
            <a:spLocks noChangeArrowheads="1"/>
          </p:cNvSpPr>
          <p:nvPr/>
        </p:nvSpPr>
        <p:spPr bwMode="auto">
          <a:xfrm>
            <a:off x="4495800" y="228600"/>
            <a:ext cx="384111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575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1400" b="1" dirty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Catalog </a:t>
            </a:r>
            <a:r>
              <a:rPr lang="en-US" sz="1400" b="1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5:</a:t>
            </a:r>
            <a:r>
              <a:rPr lang="en-US" sz="1400" b="1" dirty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latin typeface="Arial"/>
                <a:ea typeface="Times New Roman"/>
                <a:cs typeface="Times New Roman"/>
              </a:rPr>
              <a:t>numberOfArtists</a:t>
            </a:r>
            <a:endParaRPr lang="en-US" sz="12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34" name="Oval 33"/>
          <p:cNvSpPr>
            <a:spLocks/>
          </p:cNvSpPr>
          <p:nvPr/>
        </p:nvSpPr>
        <p:spPr>
          <a:xfrm>
            <a:off x="4827690" y="1750549"/>
            <a:ext cx="658709" cy="245110"/>
          </a:xfrm>
          <a:prstGeom prst="ellipse">
            <a:avLst/>
          </a:prstGeom>
          <a:noFill/>
          <a:ln w="50800" cap="flat" cmpd="sng" algn="ctr">
            <a:solidFill>
              <a:srgbClr val="FFC00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5" name="Oval 34"/>
          <p:cNvSpPr>
            <a:spLocks/>
          </p:cNvSpPr>
          <p:nvPr/>
        </p:nvSpPr>
        <p:spPr>
          <a:xfrm>
            <a:off x="6314036" y="1750548"/>
            <a:ext cx="478790" cy="226695"/>
          </a:xfrm>
          <a:prstGeom prst="ellipse">
            <a:avLst/>
          </a:prstGeom>
          <a:noFill/>
          <a:ln w="50800" cap="flat" cmpd="sng" algn="ctr">
            <a:solidFill>
              <a:srgbClr val="FFC00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6" name="Text Box 408"/>
          <p:cNvSpPr txBox="1">
            <a:spLocks noChangeArrowheads="1"/>
          </p:cNvSpPr>
          <p:nvPr/>
        </p:nvSpPr>
        <p:spPr bwMode="auto">
          <a:xfrm>
            <a:off x="4517756" y="1023480"/>
            <a:ext cx="2524125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1400" b="1" dirty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Catalog </a:t>
            </a:r>
            <a:r>
              <a:rPr lang="en-US" sz="1400" b="1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2:</a:t>
            </a:r>
            <a:r>
              <a:rPr lang="en-US" sz="1400" b="1" dirty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Times New Roman"/>
                <a:ea typeface="Times New Roman"/>
              </a:rPr>
              <a:t>MAX_DISCS = 30</a:t>
            </a:r>
            <a:endParaRPr lang="en-US" sz="12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37" name="Text Box 123"/>
          <p:cNvSpPr txBox="1">
            <a:spLocks noChangeArrowheads="1"/>
          </p:cNvSpPr>
          <p:nvPr/>
        </p:nvSpPr>
        <p:spPr bwMode="auto">
          <a:xfrm>
            <a:off x="4530672" y="1328280"/>
            <a:ext cx="3000375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1400" b="1" dirty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Catalog </a:t>
            </a:r>
            <a:r>
              <a:rPr lang="en-US" sz="1400" b="1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1:</a:t>
            </a:r>
            <a:r>
              <a:rPr lang="en-US" sz="1400" b="1" dirty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Times New Roman"/>
                <a:ea typeface="Times New Roman"/>
              </a:rPr>
              <a:t>MAX_ARTISTS</a:t>
            </a:r>
            <a:r>
              <a:rPr lang="en-US" sz="1200" dirty="0">
                <a:solidFill>
                  <a:srgbClr val="000000"/>
                </a:solidFill>
                <a:latin typeface="Times New Roman"/>
                <a:ea typeface="Times New Roman"/>
              </a:rPr>
              <a:t> = </a:t>
            </a:r>
            <a:r>
              <a:rPr lang="en-US" sz="1200" b="1" dirty="0">
                <a:solidFill>
                  <a:srgbClr val="FF0000"/>
                </a:solidFill>
                <a:latin typeface="Times New Roman"/>
                <a:ea typeface="Times New Roman"/>
              </a:rPr>
              <a:t>10</a:t>
            </a:r>
            <a:endParaRPr lang="en-US" sz="12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38" name="Text Box 403"/>
          <p:cNvSpPr txBox="1">
            <a:spLocks noChangeArrowheads="1"/>
          </p:cNvSpPr>
          <p:nvPr/>
        </p:nvSpPr>
        <p:spPr bwMode="auto">
          <a:xfrm>
            <a:off x="968420" y="2191520"/>
            <a:ext cx="150749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575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1400" b="1" dirty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Artist </a:t>
            </a:r>
            <a:r>
              <a:rPr lang="en-US" sz="1400" b="1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1:</a:t>
            </a:r>
            <a:r>
              <a:rPr lang="en-US" sz="1400" b="1" dirty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 </a:t>
            </a:r>
            <a:r>
              <a:rPr lang="en-US" sz="1400" b="1" dirty="0">
                <a:solidFill>
                  <a:srgbClr val="C00000"/>
                </a:solidFill>
                <a:latin typeface="Arial"/>
                <a:ea typeface="Times New Roman"/>
                <a:cs typeface="Times New Roman"/>
              </a:rPr>
              <a:t>name</a:t>
            </a:r>
            <a:endParaRPr lang="en-US" sz="12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2" name="TextBox 2047"/>
          <p:cNvSpPr txBox="1">
            <a:spLocks noChangeArrowheads="1"/>
          </p:cNvSpPr>
          <p:nvPr/>
        </p:nvSpPr>
        <p:spPr bwMode="auto">
          <a:xfrm>
            <a:off x="4284772" y="4610669"/>
            <a:ext cx="1508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400" b="1" dirty="0" smtClean="0">
                <a:solidFill>
                  <a:srgbClr val="7030A0"/>
                </a:solidFill>
                <a:latin typeface="Arial" pitchFamily="34" charset="0"/>
              </a:rPr>
              <a:t>Track </a:t>
            </a:r>
            <a:r>
              <a:rPr lang="en-US" sz="1400" b="1" dirty="0" smtClean="0">
                <a:solidFill>
                  <a:srgbClr val="000000"/>
                </a:solidFill>
                <a:latin typeface="Arial" pitchFamily="34" charset="0"/>
              </a:rPr>
              <a:t>1:</a:t>
            </a:r>
            <a:r>
              <a:rPr lang="en-US" sz="1400" b="1" dirty="0" smtClean="0">
                <a:solidFill>
                  <a:srgbClr val="7030A0"/>
                </a:solidFill>
                <a:latin typeface="Arial" pitchFamily="34" charset="0"/>
              </a:rPr>
              <a:t> </a:t>
            </a:r>
            <a:r>
              <a:rPr lang="en-US" sz="1400" b="1" dirty="0" smtClean="0">
                <a:solidFill>
                  <a:srgbClr val="C00000"/>
                </a:solidFill>
                <a:latin typeface="Arial" pitchFamily="34" charset="0"/>
              </a:rPr>
              <a:t>title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" name="TextBox 2047"/>
          <p:cNvSpPr txBox="1">
            <a:spLocks noChangeArrowheads="1"/>
          </p:cNvSpPr>
          <p:nvPr/>
        </p:nvSpPr>
        <p:spPr bwMode="auto">
          <a:xfrm>
            <a:off x="5995464" y="4595170"/>
            <a:ext cx="1508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400" b="1" dirty="0" smtClean="0">
                <a:solidFill>
                  <a:srgbClr val="7030A0"/>
                </a:solidFill>
                <a:latin typeface="Arial" pitchFamily="34" charset="0"/>
              </a:rPr>
              <a:t>Track </a:t>
            </a:r>
            <a:r>
              <a:rPr lang="en-US" sz="1400" b="1" dirty="0" smtClean="0">
                <a:solidFill>
                  <a:srgbClr val="000000"/>
                </a:solidFill>
                <a:latin typeface="Arial" pitchFamily="34" charset="0"/>
              </a:rPr>
              <a:t>2:</a:t>
            </a:r>
            <a:r>
              <a:rPr lang="en-US" sz="1400" b="1" dirty="0" smtClean="0">
                <a:solidFill>
                  <a:srgbClr val="7030A0"/>
                </a:solidFill>
                <a:latin typeface="Arial" pitchFamily="34" charset="0"/>
              </a:rPr>
              <a:t> </a:t>
            </a:r>
            <a:r>
              <a:rPr lang="en-US" sz="1400" b="1" dirty="0" smtClean="0">
                <a:solidFill>
                  <a:srgbClr val="C00000"/>
                </a:solidFill>
                <a:latin typeface="Arial" pitchFamily="34" charset="0"/>
              </a:rPr>
              <a:t>time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9" name="Oval 38"/>
          <p:cNvSpPr>
            <a:spLocks/>
          </p:cNvSpPr>
          <p:nvPr/>
        </p:nvSpPr>
        <p:spPr>
          <a:xfrm>
            <a:off x="6477000" y="4954127"/>
            <a:ext cx="620428" cy="270469"/>
          </a:xfrm>
          <a:prstGeom prst="ellipse">
            <a:avLst/>
          </a:prstGeom>
          <a:noFill/>
          <a:ln w="50800" cap="flat" cmpd="sng" algn="ctr">
            <a:solidFill>
              <a:srgbClr val="FFC00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268772" y="3677076"/>
            <a:ext cx="2524125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ts val="1000"/>
              </a:spcAft>
              <a:buClrTx/>
              <a:buFontTx/>
              <a:buNone/>
            </a:pPr>
            <a:r>
              <a:rPr lang="en-US" sz="1400" b="1" smtClean="0">
                <a:solidFill>
                  <a:srgbClr val="7030A0"/>
                </a:solidFill>
                <a:latin typeface="Arial" pitchFamily="34" charset="0"/>
              </a:rPr>
              <a:t>Disc </a:t>
            </a:r>
            <a:r>
              <a:rPr lang="en-US" sz="1400" b="1" smtClean="0">
                <a:solidFill>
                  <a:srgbClr val="000000"/>
                </a:solidFill>
                <a:latin typeface="Arial" pitchFamily="34" charset="0"/>
              </a:rPr>
              <a:t>1:</a:t>
            </a:r>
            <a:r>
              <a:rPr lang="en-US" sz="1400" b="1" smtClean="0">
                <a:solidFill>
                  <a:srgbClr val="7030A0"/>
                </a:solidFill>
                <a:latin typeface="Arial" pitchFamily="34" charset="0"/>
              </a:rPr>
              <a:t> </a:t>
            </a:r>
            <a:r>
              <a:rPr lang="en-US" sz="1100" b="1" smtClean="0">
                <a:solidFill>
                  <a:srgbClr val="FF0000"/>
                </a:solidFill>
                <a:latin typeface="Calibri" pitchFamily="34" charset="0"/>
              </a:rPr>
              <a:t>MAX_TRACKS = 1</a:t>
            </a:r>
            <a:r>
              <a:rPr lang="en-US" sz="1100" b="1" smtClean="0">
                <a:solidFill>
                  <a:srgbClr val="FF0000"/>
                </a:solidFill>
                <a:latin typeface="Times New Roman" pitchFamily="18" charset="0"/>
              </a:rPr>
              <a:t>0</a:t>
            </a:r>
            <a:endParaRPr lang="en-US" sz="18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" name="TextBox 2047"/>
          <p:cNvSpPr txBox="1">
            <a:spLocks noChangeArrowheads="1"/>
          </p:cNvSpPr>
          <p:nvPr/>
        </p:nvSpPr>
        <p:spPr bwMode="auto">
          <a:xfrm>
            <a:off x="15451" y="3827050"/>
            <a:ext cx="2857500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400" b="1" dirty="0" smtClean="0">
                <a:solidFill>
                  <a:srgbClr val="7030A0"/>
                </a:solidFill>
                <a:latin typeface="Arial" pitchFamily="34" charset="0"/>
              </a:rPr>
              <a:t>Disc </a:t>
            </a:r>
            <a:r>
              <a:rPr lang="en-US" sz="1400" b="1" dirty="0" smtClean="0">
                <a:solidFill>
                  <a:srgbClr val="000000"/>
                </a:solidFill>
                <a:latin typeface="Arial" pitchFamily="34" charset="0"/>
              </a:rPr>
              <a:t>2:</a:t>
            </a:r>
            <a:r>
              <a:rPr lang="en-US" sz="1400" b="1" dirty="0" smtClean="0">
                <a:solidFill>
                  <a:srgbClr val="7030A0"/>
                </a:solidFill>
                <a:latin typeface="Arial" pitchFamily="34" charset="0"/>
              </a:rPr>
              <a:t> </a:t>
            </a:r>
            <a:r>
              <a:rPr lang="en-US" sz="1400" b="1" dirty="0" err="1" smtClean="0">
                <a:solidFill>
                  <a:srgbClr val="C00000"/>
                </a:solidFill>
                <a:latin typeface="Arial" pitchFamily="34" charset="0"/>
              </a:rPr>
              <a:t>discCatalogNumber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" name="Oval 20"/>
          <p:cNvSpPr>
            <a:spLocks noChangeArrowheads="1"/>
          </p:cNvSpPr>
          <p:nvPr/>
        </p:nvSpPr>
        <p:spPr bwMode="auto">
          <a:xfrm>
            <a:off x="-88854" y="4151841"/>
            <a:ext cx="2070054" cy="274638"/>
          </a:xfrm>
          <a:prstGeom prst="ellipse">
            <a:avLst/>
          </a:prstGeom>
          <a:noFill/>
          <a:ln w="508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2047"/>
          <p:cNvSpPr txBox="1">
            <a:spLocks noChangeArrowheads="1"/>
          </p:cNvSpPr>
          <p:nvPr/>
        </p:nvSpPr>
        <p:spPr bwMode="auto">
          <a:xfrm>
            <a:off x="131061" y="4688456"/>
            <a:ext cx="23622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400" b="1" smtClean="0">
                <a:solidFill>
                  <a:srgbClr val="7030A0"/>
                </a:solidFill>
                <a:latin typeface="Arial" pitchFamily="34" charset="0"/>
              </a:rPr>
              <a:t>Disc </a:t>
            </a:r>
            <a:r>
              <a:rPr lang="en-US" sz="1400" b="1" smtClean="0">
                <a:solidFill>
                  <a:srgbClr val="000000"/>
                </a:solidFill>
                <a:latin typeface="Arial" pitchFamily="34" charset="0"/>
              </a:rPr>
              <a:t>3:</a:t>
            </a:r>
            <a:r>
              <a:rPr lang="en-US" sz="1400" b="1" smtClean="0">
                <a:solidFill>
                  <a:srgbClr val="7030A0"/>
                </a:solidFill>
                <a:latin typeface="Arial" pitchFamily="34" charset="0"/>
              </a:rPr>
              <a:t> </a:t>
            </a:r>
            <a:r>
              <a:rPr lang="en-US" sz="1400" b="1" smtClean="0">
                <a:solidFill>
                  <a:srgbClr val="C00000"/>
                </a:solidFill>
                <a:latin typeface="Arial" pitchFamily="34" charset="0"/>
              </a:rPr>
              <a:t>numberOfTracks</a:t>
            </a:r>
            <a:endParaRPr lang="en-US" sz="18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" name="Oval 20"/>
          <p:cNvSpPr>
            <a:spLocks noChangeArrowheads="1"/>
          </p:cNvSpPr>
          <p:nvPr/>
        </p:nvSpPr>
        <p:spPr bwMode="auto">
          <a:xfrm>
            <a:off x="968420" y="4936961"/>
            <a:ext cx="1165180" cy="332519"/>
          </a:xfrm>
          <a:prstGeom prst="ellipse">
            <a:avLst/>
          </a:prstGeom>
          <a:noFill/>
          <a:ln w="508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2047"/>
          <p:cNvSpPr txBox="1">
            <a:spLocks noChangeArrowheads="1"/>
          </p:cNvSpPr>
          <p:nvPr/>
        </p:nvSpPr>
        <p:spPr bwMode="auto">
          <a:xfrm>
            <a:off x="15451" y="5269480"/>
            <a:ext cx="3841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400" b="1" smtClean="0">
                <a:solidFill>
                  <a:srgbClr val="7030A0"/>
                </a:solidFill>
                <a:latin typeface="Arial" pitchFamily="34" charset="0"/>
              </a:rPr>
              <a:t>Disc </a:t>
            </a:r>
            <a:r>
              <a:rPr lang="en-US" sz="1400" b="1" smtClean="0">
                <a:solidFill>
                  <a:srgbClr val="000000"/>
                </a:solidFill>
                <a:latin typeface="Arial" pitchFamily="34" charset="0"/>
              </a:rPr>
              <a:t>4:</a:t>
            </a:r>
            <a:r>
              <a:rPr lang="en-US" sz="1400" b="1" smtClean="0">
                <a:solidFill>
                  <a:srgbClr val="7030A0"/>
                </a:solidFill>
                <a:latin typeface="Arial" pitchFamily="34" charset="0"/>
              </a:rPr>
              <a:t> Track</a:t>
            </a:r>
            <a:r>
              <a:rPr lang="en-US" sz="1400" b="1" smtClean="0">
                <a:solidFill>
                  <a:srgbClr val="C00000"/>
                </a:solidFill>
                <a:latin typeface="Arial" pitchFamily="34" charset="0"/>
              </a:rPr>
              <a:t>[</a:t>
            </a:r>
            <a:r>
              <a:rPr lang="en-US" sz="1400" b="1" smtClean="0">
                <a:solidFill>
                  <a:srgbClr val="FF0000"/>
                </a:solidFill>
                <a:latin typeface="Arial" pitchFamily="34" charset="0"/>
              </a:rPr>
              <a:t>MAX_TRACKS</a:t>
            </a:r>
            <a:r>
              <a:rPr lang="en-US" sz="1400" b="1" smtClean="0">
                <a:solidFill>
                  <a:srgbClr val="C00000"/>
                </a:solidFill>
                <a:latin typeface="Arial" pitchFamily="34" charset="0"/>
              </a:rPr>
              <a:t>] tracks</a:t>
            </a:r>
            <a:endParaRPr lang="en-US" sz="18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2" name="Oval 20"/>
          <p:cNvSpPr>
            <a:spLocks noChangeArrowheads="1"/>
          </p:cNvSpPr>
          <p:nvPr/>
        </p:nvSpPr>
        <p:spPr bwMode="auto">
          <a:xfrm>
            <a:off x="2517145" y="5253926"/>
            <a:ext cx="674136" cy="328709"/>
          </a:xfrm>
          <a:prstGeom prst="ellipse">
            <a:avLst/>
          </a:prstGeom>
          <a:noFill/>
          <a:ln w="508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2047"/>
          <p:cNvSpPr txBox="1">
            <a:spLocks noChangeArrowheads="1"/>
          </p:cNvSpPr>
          <p:nvPr/>
        </p:nvSpPr>
        <p:spPr bwMode="auto">
          <a:xfrm>
            <a:off x="3588409" y="5277337"/>
            <a:ext cx="38417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75"/>
              </a:spcBef>
              <a:spcAft>
                <a:spcPts val="500"/>
              </a:spcAft>
              <a:buClrTx/>
              <a:buFontTx/>
              <a:buNone/>
            </a:pPr>
            <a:r>
              <a:rPr lang="en-US" sz="1400" b="1" dirty="0" smtClean="0">
                <a:solidFill>
                  <a:srgbClr val="7030A0"/>
                </a:solidFill>
                <a:latin typeface="Arial" pitchFamily="34" charset="0"/>
              </a:rPr>
              <a:t>Disc </a:t>
            </a:r>
            <a:r>
              <a:rPr lang="en-US" sz="1400" b="1" dirty="0" smtClean="0">
                <a:solidFill>
                  <a:srgbClr val="000000"/>
                </a:solidFill>
                <a:latin typeface="Arial" pitchFamily="34" charset="0"/>
              </a:rPr>
              <a:t>5:</a:t>
            </a:r>
            <a:r>
              <a:rPr lang="en-US" sz="1400" b="1" dirty="0" smtClean="0">
                <a:solidFill>
                  <a:srgbClr val="7030A0"/>
                </a:solidFill>
                <a:latin typeface="Arial" pitchFamily="34" charset="0"/>
              </a:rPr>
              <a:t> Artist</a:t>
            </a:r>
            <a:r>
              <a:rPr lang="en-US" sz="1400" b="1" dirty="0" smtClean="0">
                <a:solidFill>
                  <a:srgbClr val="C00000"/>
                </a:solidFill>
                <a:latin typeface="Arial" pitchFamily="34" charset="0"/>
              </a:rPr>
              <a:t> </a:t>
            </a:r>
            <a:r>
              <a:rPr lang="en-US" sz="1400" b="1" dirty="0" err="1" smtClean="0">
                <a:solidFill>
                  <a:srgbClr val="FF33CC"/>
                </a:solidFill>
                <a:latin typeface="Arial" pitchFamily="34" charset="0"/>
              </a:rPr>
              <a:t>artist</a:t>
            </a:r>
            <a:endParaRPr lang="en-US" sz="1800" dirty="0" smtClean="0">
              <a:solidFill>
                <a:srgbClr val="FF33CC"/>
              </a:solidFill>
              <a:latin typeface="Arial" pitchFamily="34" charset="0"/>
            </a:endParaRPr>
          </a:p>
        </p:txBody>
      </p:sp>
      <p:sp>
        <p:nvSpPr>
          <p:cNvPr id="40" name="Oval 20"/>
          <p:cNvSpPr>
            <a:spLocks noChangeArrowheads="1"/>
          </p:cNvSpPr>
          <p:nvPr/>
        </p:nvSpPr>
        <p:spPr bwMode="auto">
          <a:xfrm>
            <a:off x="4746480" y="5304773"/>
            <a:ext cx="587519" cy="277861"/>
          </a:xfrm>
          <a:prstGeom prst="ellipse">
            <a:avLst/>
          </a:prstGeom>
          <a:noFill/>
          <a:ln w="508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962177" y="18550"/>
            <a:ext cx="221368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CUT &amp; PASTE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021" y="6208832"/>
            <a:ext cx="5208929" cy="836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912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1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-1321772" y="-268676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sz="2800" b="1" dirty="0" smtClean="0">
                <a:solidFill>
                  <a:srgbClr val="000C31"/>
                </a:solidFill>
              </a:rPr>
              <a:t>Movie Company System </a:t>
            </a:r>
            <a:br>
              <a:rPr lang="en-US" sz="2800" b="1" dirty="0" smtClean="0">
                <a:solidFill>
                  <a:srgbClr val="000C31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UML </a:t>
            </a:r>
            <a:r>
              <a:rPr lang="en-US" sz="2800" b="1" dirty="0">
                <a:solidFill>
                  <a:srgbClr val="7030A0"/>
                </a:solidFill>
              </a:rPr>
              <a:t>M</a:t>
            </a:r>
            <a:r>
              <a:rPr lang="en-US" sz="2800" b="1" dirty="0">
                <a:solidFill>
                  <a:srgbClr val="FFC000"/>
                </a:solidFill>
              </a:rPr>
              <a:t>V</a:t>
            </a:r>
            <a:r>
              <a:rPr lang="en-US" sz="2800" b="1" dirty="0">
                <a:solidFill>
                  <a:srgbClr val="FF0000"/>
                </a:solidFill>
              </a:rPr>
              <a:t>C CLASS MODEL</a:t>
            </a:r>
            <a:endParaRPr lang="en-US" sz="2800" b="1" dirty="0" smtClean="0">
              <a:solidFill>
                <a:srgbClr val="FF0000"/>
              </a:solidFill>
            </a:endParaRPr>
          </a:p>
        </p:txBody>
      </p:sp>
      <p:pic>
        <p:nvPicPr>
          <p:cNvPr id="11330" name="Picture 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80" y="1464183"/>
            <a:ext cx="9000820" cy="558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Box 98"/>
          <p:cNvSpPr txBox="1">
            <a:spLocks noChangeArrowheads="1"/>
          </p:cNvSpPr>
          <p:nvPr/>
        </p:nvSpPr>
        <p:spPr bwMode="auto">
          <a:xfrm>
            <a:off x="3536760" y="1193018"/>
            <a:ext cx="14763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575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1400" b="1" dirty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Catalog</a:t>
            </a:r>
            <a:endParaRPr lang="en-US" sz="12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638549" y="1500795"/>
            <a:ext cx="733426" cy="268168"/>
          </a:xfrm>
          <a:prstGeom prst="rect">
            <a:avLst/>
          </a:prstGeom>
          <a:noFill/>
          <a:ln w="50800" algn="ctr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16" name="Text Box 100"/>
          <p:cNvSpPr txBox="1">
            <a:spLocks noChangeArrowheads="1"/>
          </p:cNvSpPr>
          <p:nvPr/>
        </p:nvSpPr>
        <p:spPr bwMode="auto">
          <a:xfrm>
            <a:off x="0" y="1981200"/>
            <a:ext cx="14763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575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1400" b="1" dirty="0" smtClean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Artist</a:t>
            </a:r>
            <a:endParaRPr lang="en-US" sz="12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8855" y="2288977"/>
            <a:ext cx="616024" cy="268243"/>
          </a:xfrm>
          <a:prstGeom prst="rect">
            <a:avLst/>
          </a:prstGeom>
          <a:noFill/>
          <a:ln w="50800" algn="ctr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18" name="Text Box 101"/>
          <p:cNvSpPr txBox="1">
            <a:spLocks noChangeArrowheads="1"/>
          </p:cNvSpPr>
          <p:nvPr/>
        </p:nvSpPr>
        <p:spPr bwMode="auto">
          <a:xfrm>
            <a:off x="2564764" y="2743200"/>
            <a:ext cx="105473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575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1400" b="1" dirty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Disc</a:t>
            </a:r>
            <a:endParaRPr lang="en-US" sz="12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630448" y="3050978"/>
            <a:ext cx="461684" cy="351526"/>
          </a:xfrm>
          <a:prstGeom prst="rect">
            <a:avLst/>
          </a:prstGeom>
          <a:noFill/>
          <a:ln w="50800" algn="ctr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20" name="Text Box 80"/>
          <p:cNvSpPr txBox="1">
            <a:spLocks noChangeArrowheads="1"/>
          </p:cNvSpPr>
          <p:nvPr/>
        </p:nvSpPr>
        <p:spPr bwMode="auto">
          <a:xfrm>
            <a:off x="2338387" y="4281444"/>
            <a:ext cx="150749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575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1400" b="1" dirty="0">
                <a:solidFill>
                  <a:srgbClr val="7030A0"/>
                </a:solidFill>
                <a:latin typeface="Arial"/>
                <a:ea typeface="Times New Roman"/>
                <a:cs typeface="Times New Roman"/>
              </a:rPr>
              <a:t>Track</a:t>
            </a:r>
            <a:endParaRPr lang="en-US" sz="12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338387" y="4668794"/>
            <a:ext cx="614361" cy="226695"/>
          </a:xfrm>
          <a:prstGeom prst="rect">
            <a:avLst/>
          </a:prstGeom>
          <a:noFill/>
          <a:ln w="50800" algn="ctr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807777" y="2043013"/>
            <a:ext cx="3043237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ts val="1000"/>
              </a:spcAft>
              <a:buClrTx/>
              <a:buFontTx/>
              <a:buNone/>
            </a:pPr>
            <a:r>
              <a:rPr lang="en-US" sz="1100" b="1" smtClean="0">
                <a:solidFill>
                  <a:srgbClr val="FF0000"/>
                </a:solidFill>
                <a:latin typeface="Calibri" pitchFamily="34" charset="0"/>
              </a:rPr>
              <a:t>Controller  </a:t>
            </a:r>
            <a:r>
              <a:rPr lang="en-US" sz="1100" b="1" smtClean="0">
                <a:solidFill>
                  <a:srgbClr val="000000"/>
                </a:solidFill>
                <a:latin typeface="Calibri" pitchFamily="34" charset="0"/>
              </a:rPr>
              <a:t>1:</a:t>
            </a:r>
            <a:r>
              <a:rPr lang="en-US" sz="1100" b="1" smtClean="0">
                <a:solidFill>
                  <a:srgbClr val="FF0000"/>
                </a:solidFill>
                <a:latin typeface="Calibri" pitchFamily="34" charset="0"/>
              </a:rPr>
              <a:t> UCAddArtist</a:t>
            </a:r>
            <a:r>
              <a:rPr lang="en-US" sz="1100" b="1" smtClean="0">
                <a:solidFill>
                  <a:srgbClr val="7030A0"/>
                </a:solidFill>
                <a:latin typeface="Calibri" pitchFamily="34" charset="0"/>
              </a:rPr>
              <a:t>(</a:t>
            </a:r>
            <a:r>
              <a:rPr lang="en-US" sz="1100" smtClean="0">
                <a:solidFill>
                  <a:srgbClr val="000000"/>
                </a:solidFill>
                <a:latin typeface="Calibri" pitchFamily="34" charset="0"/>
              </a:rPr>
              <a:t>String artist</a:t>
            </a:r>
            <a:r>
              <a:rPr lang="en-US" sz="1100" b="1" smtClean="0">
                <a:solidFill>
                  <a:srgbClr val="7030A0"/>
                </a:solidFill>
                <a:latin typeface="Calibri" pitchFamily="34" charset="0"/>
              </a:rPr>
              <a:t>);</a:t>
            </a:r>
            <a:endParaRPr lang="en-US" sz="18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828414" y="1868388"/>
            <a:ext cx="3041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ts val="1000"/>
              </a:spcAft>
              <a:buClrTx/>
              <a:buFontTx/>
              <a:buNone/>
            </a:pPr>
            <a:r>
              <a:rPr lang="en-US" sz="1100" b="1" smtClean="0">
                <a:solidFill>
                  <a:srgbClr val="7030A0"/>
                </a:solidFill>
                <a:latin typeface="Calibri" pitchFamily="34" charset="0"/>
              </a:rPr>
              <a:t>Catalog</a:t>
            </a:r>
            <a:r>
              <a:rPr lang="en-US" sz="1100" b="1" smtClean="0">
                <a:solidFill>
                  <a:srgbClr val="FF0000"/>
                </a:solidFill>
                <a:latin typeface="Calibri" pitchFamily="34" charset="0"/>
              </a:rPr>
              <a:t>      </a:t>
            </a:r>
            <a:r>
              <a:rPr lang="en-US" sz="1100" b="1" smtClean="0">
                <a:solidFill>
                  <a:srgbClr val="000000"/>
                </a:solidFill>
                <a:latin typeface="Calibri" pitchFamily="34" charset="0"/>
              </a:rPr>
              <a:t>1:</a:t>
            </a:r>
            <a:r>
              <a:rPr lang="en-US" sz="1100" b="1" smtClean="0">
                <a:solidFill>
                  <a:srgbClr val="FF0000"/>
                </a:solidFill>
                <a:latin typeface="Calibri" pitchFamily="34" charset="0"/>
              </a:rPr>
              <a:t>        addArtist</a:t>
            </a:r>
            <a:r>
              <a:rPr lang="en-US" sz="1100" b="1" smtClean="0">
                <a:solidFill>
                  <a:srgbClr val="7030A0"/>
                </a:solidFill>
                <a:latin typeface="Calibri" pitchFamily="34" charset="0"/>
              </a:rPr>
              <a:t>(</a:t>
            </a:r>
            <a:r>
              <a:rPr lang="en-US" sz="1100" smtClean="0">
                <a:solidFill>
                  <a:srgbClr val="000000"/>
                </a:solidFill>
                <a:latin typeface="Calibri" pitchFamily="34" charset="0"/>
              </a:rPr>
              <a:t>String artist</a:t>
            </a:r>
            <a:r>
              <a:rPr lang="en-US" sz="1100" b="1" smtClean="0">
                <a:solidFill>
                  <a:srgbClr val="7030A0"/>
                </a:solidFill>
                <a:latin typeface="Calibri" pitchFamily="34" charset="0"/>
              </a:rPr>
              <a:t>);</a:t>
            </a:r>
            <a:endParaRPr lang="en-US" sz="1800" smtClean="0">
              <a:solidFill>
                <a:srgbClr val="000000"/>
              </a:solidFill>
              <a:latin typeface="Arial" pitchFamily="34" charset="0"/>
            </a:endParaRPr>
          </a:p>
        </p:txBody>
      </p:sp>
      <p:cxnSp>
        <p:nvCxnSpPr>
          <p:cNvPr id="28676" name="AutoShape 4"/>
          <p:cNvCxnSpPr>
            <a:cxnSpLocks noChangeShapeType="1"/>
          </p:cNvCxnSpPr>
          <p:nvPr/>
        </p:nvCxnSpPr>
        <p:spPr bwMode="auto">
          <a:xfrm>
            <a:off x="4557870" y="2557220"/>
            <a:ext cx="1233330" cy="0"/>
          </a:xfrm>
          <a:prstGeom prst="straightConnector1">
            <a:avLst/>
          </a:prstGeom>
          <a:noFill/>
          <a:ln w="5715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630599" y="2035364"/>
            <a:ext cx="2395538" cy="4413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ts val="1000"/>
              </a:spcAft>
              <a:buClrTx/>
              <a:buFontTx/>
              <a:buNone/>
            </a:pPr>
            <a:r>
              <a:rPr lang="en-US" sz="1100" b="1" dirty="0" smtClean="0">
                <a:solidFill>
                  <a:srgbClr val="FF0000"/>
                </a:solidFill>
                <a:latin typeface="Calibri" pitchFamily="34" charset="0"/>
              </a:rPr>
              <a:t>Controller  </a:t>
            </a:r>
            <a:r>
              <a:rPr lang="en-US" sz="1100" b="1" dirty="0" smtClean="0">
                <a:solidFill>
                  <a:srgbClr val="000000"/>
                </a:solidFill>
                <a:latin typeface="Calibri" pitchFamily="34" charset="0"/>
              </a:rPr>
              <a:t>2:</a:t>
            </a:r>
            <a:r>
              <a:rPr lang="en-US" sz="1100" b="1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1100" b="1" dirty="0" err="1" smtClean="0">
                <a:solidFill>
                  <a:srgbClr val="FF0000"/>
                </a:solidFill>
                <a:latin typeface="Calibri" pitchFamily="34" charset="0"/>
              </a:rPr>
              <a:t>UCListArtists</a:t>
            </a:r>
            <a:r>
              <a:rPr lang="en-US" sz="1100" b="1" dirty="0" smtClean="0">
                <a:solidFill>
                  <a:srgbClr val="7030A0"/>
                </a:solidFill>
                <a:latin typeface="Calibri" pitchFamily="34" charset="0"/>
              </a:rPr>
              <a:t>();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" name="AutoShape 6"/>
          <p:cNvSpPr>
            <a:spLocks noChangeShapeType="1"/>
          </p:cNvSpPr>
          <p:nvPr/>
        </p:nvSpPr>
        <p:spPr bwMode="auto">
          <a:xfrm>
            <a:off x="6549037" y="2557220"/>
            <a:ext cx="771525" cy="0"/>
          </a:xfrm>
          <a:prstGeom prst="straightConnector1">
            <a:avLst/>
          </a:prstGeom>
          <a:noFill/>
          <a:ln w="5715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29400" y="1868388"/>
            <a:ext cx="2395538" cy="2667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ts val="1000"/>
              </a:spcAft>
              <a:buClrTx/>
              <a:buFontTx/>
              <a:buNone/>
            </a:pPr>
            <a:r>
              <a:rPr lang="en-US" sz="1100" b="1" dirty="0" smtClean="0">
                <a:solidFill>
                  <a:srgbClr val="7030A0"/>
                </a:solidFill>
                <a:latin typeface="Calibri" pitchFamily="34" charset="0"/>
              </a:rPr>
              <a:t>Catalog</a:t>
            </a:r>
            <a:r>
              <a:rPr lang="en-US" sz="1100" b="1" dirty="0" smtClean="0">
                <a:solidFill>
                  <a:srgbClr val="FF0000"/>
                </a:solidFill>
                <a:latin typeface="Calibri" pitchFamily="34" charset="0"/>
              </a:rPr>
              <a:t>      </a:t>
            </a:r>
            <a:r>
              <a:rPr lang="en-US" sz="1100" b="1" dirty="0" smtClean="0">
                <a:solidFill>
                  <a:srgbClr val="000000"/>
                </a:solidFill>
                <a:latin typeface="Calibri" pitchFamily="34" charset="0"/>
              </a:rPr>
              <a:t>2:</a:t>
            </a:r>
            <a:r>
              <a:rPr lang="en-US" sz="1100" b="1" dirty="0" smtClean="0">
                <a:solidFill>
                  <a:srgbClr val="FF0000"/>
                </a:solidFill>
                <a:latin typeface="Calibri" pitchFamily="34" charset="0"/>
              </a:rPr>
              <a:t>        </a:t>
            </a:r>
            <a:r>
              <a:rPr lang="en-US" sz="1100" b="1" dirty="0" err="1" smtClean="0">
                <a:solidFill>
                  <a:srgbClr val="FF0000"/>
                </a:solidFill>
                <a:latin typeface="Calibri" pitchFamily="34" charset="0"/>
              </a:rPr>
              <a:t>listArtists</a:t>
            </a:r>
            <a:r>
              <a:rPr lang="en-US" sz="1100" b="1" dirty="0" smtClean="0">
                <a:solidFill>
                  <a:srgbClr val="7030A0"/>
                </a:solidFill>
                <a:latin typeface="Calibri" pitchFamily="34" charset="0"/>
              </a:rPr>
              <a:t>();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575400" y="3667125"/>
            <a:ext cx="5726112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ts val="1000"/>
              </a:spcAft>
              <a:buClrTx/>
              <a:buFontTx/>
              <a:buNone/>
            </a:pPr>
            <a:r>
              <a:rPr lang="en-US" sz="1100" b="1" smtClean="0">
                <a:solidFill>
                  <a:srgbClr val="FF0000"/>
                </a:solidFill>
                <a:latin typeface="Calibri" pitchFamily="34" charset="0"/>
              </a:rPr>
              <a:t>Controller  </a:t>
            </a:r>
            <a:r>
              <a:rPr lang="en-US" sz="1100" b="1" smtClean="0">
                <a:solidFill>
                  <a:srgbClr val="000000"/>
                </a:solidFill>
                <a:latin typeface="Calibri" pitchFamily="34" charset="0"/>
              </a:rPr>
              <a:t>3:</a:t>
            </a:r>
            <a:r>
              <a:rPr lang="en-US" sz="1100" b="1" smtClean="0">
                <a:solidFill>
                  <a:srgbClr val="FF0000"/>
                </a:solidFill>
                <a:latin typeface="Calibri" pitchFamily="34" charset="0"/>
              </a:rPr>
              <a:t> UCAddDisc</a:t>
            </a:r>
            <a:r>
              <a:rPr lang="en-US" sz="1100" b="1" smtClean="0">
                <a:solidFill>
                  <a:srgbClr val="7030A0"/>
                </a:solidFill>
                <a:latin typeface="Calibri" pitchFamily="34" charset="0"/>
              </a:rPr>
              <a:t>(</a:t>
            </a:r>
            <a:r>
              <a:rPr lang="en-US" sz="1100" smtClean="0">
                <a:solidFill>
                  <a:srgbClr val="000000"/>
                </a:solidFill>
                <a:latin typeface="Calibri" pitchFamily="34" charset="0"/>
              </a:rPr>
              <a:t>String artist, String discCatalogNumber, String disc</a:t>
            </a:r>
            <a:r>
              <a:rPr lang="en-US" sz="1100" b="1" smtClean="0">
                <a:solidFill>
                  <a:srgbClr val="7030A0"/>
                </a:solidFill>
                <a:latin typeface="Calibri" pitchFamily="34" charset="0"/>
              </a:rPr>
              <a:t>);</a:t>
            </a:r>
            <a:endParaRPr lang="en-US" sz="1800" smtClean="0">
              <a:solidFill>
                <a:srgbClr val="000000"/>
              </a:solidFill>
              <a:latin typeface="Arial" pitchFamily="34" charset="0"/>
            </a:endParaRPr>
          </a:p>
        </p:txBody>
      </p:sp>
      <p:cxnSp>
        <p:nvCxnSpPr>
          <p:cNvPr id="28681" name="AutoShape 9"/>
          <p:cNvCxnSpPr>
            <a:cxnSpLocks noChangeShapeType="1"/>
          </p:cNvCxnSpPr>
          <p:nvPr/>
        </p:nvCxnSpPr>
        <p:spPr bwMode="auto">
          <a:xfrm>
            <a:off x="4596412" y="4095750"/>
            <a:ext cx="600075" cy="0"/>
          </a:xfrm>
          <a:prstGeom prst="straightConnector1">
            <a:avLst/>
          </a:prstGeom>
          <a:noFill/>
          <a:ln w="5715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594450" y="3505200"/>
            <a:ext cx="5726112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ts val="1000"/>
              </a:spcAft>
              <a:buClrTx/>
              <a:buFontTx/>
              <a:buNone/>
            </a:pPr>
            <a:r>
              <a:rPr lang="en-US" sz="1100" b="1" smtClean="0">
                <a:solidFill>
                  <a:srgbClr val="7030A0"/>
                </a:solidFill>
                <a:latin typeface="Calibri" pitchFamily="34" charset="0"/>
              </a:rPr>
              <a:t>Catalog</a:t>
            </a:r>
            <a:r>
              <a:rPr lang="en-US" sz="1100" b="1" smtClean="0">
                <a:solidFill>
                  <a:srgbClr val="FF0000"/>
                </a:solidFill>
                <a:latin typeface="Calibri" pitchFamily="34" charset="0"/>
              </a:rPr>
              <a:t>      </a:t>
            </a:r>
            <a:r>
              <a:rPr lang="en-US" sz="1100" b="1" smtClean="0">
                <a:solidFill>
                  <a:srgbClr val="000000"/>
                </a:solidFill>
                <a:latin typeface="Calibri" pitchFamily="34" charset="0"/>
              </a:rPr>
              <a:t>3:</a:t>
            </a:r>
            <a:r>
              <a:rPr lang="en-US" sz="1100" b="1" smtClean="0">
                <a:solidFill>
                  <a:srgbClr val="FF0000"/>
                </a:solidFill>
                <a:latin typeface="Calibri" pitchFamily="34" charset="0"/>
              </a:rPr>
              <a:t>        addDisc</a:t>
            </a:r>
            <a:r>
              <a:rPr lang="en-US" sz="1100" b="1" smtClean="0">
                <a:solidFill>
                  <a:srgbClr val="7030A0"/>
                </a:solidFill>
                <a:latin typeface="Calibri" pitchFamily="34" charset="0"/>
              </a:rPr>
              <a:t>(</a:t>
            </a:r>
            <a:r>
              <a:rPr lang="en-US" sz="1100" smtClean="0">
                <a:solidFill>
                  <a:srgbClr val="000000"/>
                </a:solidFill>
                <a:latin typeface="Calibri" pitchFamily="34" charset="0"/>
              </a:rPr>
              <a:t>String artist, String discCatalogNumber, String disc</a:t>
            </a:r>
            <a:r>
              <a:rPr lang="en-US" sz="1100" b="1" smtClean="0">
                <a:solidFill>
                  <a:srgbClr val="7030A0"/>
                </a:solidFill>
                <a:latin typeface="Calibri" pitchFamily="34" charset="0"/>
              </a:rPr>
              <a:t>);</a:t>
            </a:r>
            <a:endParaRPr lang="en-US" sz="18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5610225" y="4123735"/>
            <a:ext cx="2428875" cy="266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ts val="1000"/>
              </a:spcAft>
              <a:buClrTx/>
              <a:buFontTx/>
              <a:buNone/>
            </a:pPr>
            <a:r>
              <a:rPr lang="en-US" sz="1100" b="1" smtClean="0">
                <a:solidFill>
                  <a:srgbClr val="FF0000"/>
                </a:solidFill>
                <a:latin typeface="Calibri" pitchFamily="34" charset="0"/>
              </a:rPr>
              <a:t>Controller  </a:t>
            </a:r>
            <a:r>
              <a:rPr lang="en-US" sz="1100" b="1" smtClean="0">
                <a:solidFill>
                  <a:srgbClr val="000000"/>
                </a:solidFill>
                <a:latin typeface="Calibri" pitchFamily="34" charset="0"/>
              </a:rPr>
              <a:t>4:</a:t>
            </a:r>
            <a:r>
              <a:rPr lang="en-US" sz="1100" b="1" smtClean="0">
                <a:solidFill>
                  <a:srgbClr val="FF0000"/>
                </a:solidFill>
                <a:latin typeface="Calibri" pitchFamily="34" charset="0"/>
              </a:rPr>
              <a:t> UCListDiscs</a:t>
            </a:r>
            <a:r>
              <a:rPr lang="en-US" sz="1100" b="1" smtClean="0">
                <a:solidFill>
                  <a:srgbClr val="7030A0"/>
                </a:solidFill>
                <a:latin typeface="Calibri" pitchFamily="34" charset="0"/>
              </a:rPr>
              <a:t>();</a:t>
            </a:r>
            <a:endParaRPr lang="en-US" sz="18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2" name="AutoShape 12"/>
          <p:cNvSpPr>
            <a:spLocks noChangeShapeType="1"/>
          </p:cNvSpPr>
          <p:nvPr/>
        </p:nvSpPr>
        <p:spPr bwMode="auto">
          <a:xfrm>
            <a:off x="6324600" y="4106272"/>
            <a:ext cx="952500" cy="0"/>
          </a:xfrm>
          <a:prstGeom prst="straightConnector1">
            <a:avLst/>
          </a:prstGeom>
          <a:noFill/>
          <a:ln w="5715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5648325" y="4301982"/>
            <a:ext cx="24288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ts val="1000"/>
              </a:spcAft>
              <a:buClrTx/>
              <a:buFontTx/>
              <a:buNone/>
            </a:pPr>
            <a:r>
              <a:rPr lang="en-US" sz="1100" b="1" smtClean="0">
                <a:solidFill>
                  <a:srgbClr val="7030A0"/>
                </a:solidFill>
                <a:latin typeface="Calibri" pitchFamily="34" charset="0"/>
              </a:rPr>
              <a:t>Catalog</a:t>
            </a:r>
            <a:r>
              <a:rPr lang="en-US" sz="1100" b="1" smtClean="0">
                <a:solidFill>
                  <a:srgbClr val="FF0000"/>
                </a:solidFill>
                <a:latin typeface="Calibri" pitchFamily="34" charset="0"/>
              </a:rPr>
              <a:t>      </a:t>
            </a:r>
            <a:r>
              <a:rPr lang="en-US" sz="1100" b="1" smtClean="0">
                <a:solidFill>
                  <a:srgbClr val="000000"/>
                </a:solidFill>
                <a:latin typeface="Calibri" pitchFamily="34" charset="0"/>
              </a:rPr>
              <a:t>4:</a:t>
            </a:r>
            <a:r>
              <a:rPr lang="en-US" sz="1100" b="1" smtClean="0">
                <a:solidFill>
                  <a:srgbClr val="FF0000"/>
                </a:solidFill>
                <a:latin typeface="Calibri" pitchFamily="34" charset="0"/>
              </a:rPr>
              <a:t>        listDiscs</a:t>
            </a:r>
            <a:r>
              <a:rPr lang="en-US" sz="1100" b="1" smtClean="0">
                <a:solidFill>
                  <a:srgbClr val="7030A0"/>
                </a:solidFill>
                <a:latin typeface="Calibri" pitchFamily="34" charset="0"/>
              </a:rPr>
              <a:t>();</a:t>
            </a:r>
            <a:endParaRPr lang="en-US" sz="18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5" name="AutoShape 16"/>
          <p:cNvSpPr>
            <a:spLocks noChangeShapeType="1"/>
          </p:cNvSpPr>
          <p:nvPr/>
        </p:nvSpPr>
        <p:spPr bwMode="auto">
          <a:xfrm>
            <a:off x="6868318" y="5715000"/>
            <a:ext cx="666750" cy="0"/>
          </a:xfrm>
          <a:prstGeom prst="straightConnector1">
            <a:avLst/>
          </a:prstGeom>
          <a:noFill/>
          <a:ln w="5715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2826543" y="5248275"/>
            <a:ext cx="55467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ts val="1000"/>
              </a:spcAft>
              <a:buClrTx/>
              <a:buFontTx/>
              <a:buNone/>
            </a:pPr>
            <a:r>
              <a:rPr lang="en-US" sz="1100" b="1" smtClean="0">
                <a:solidFill>
                  <a:srgbClr val="FF0000"/>
                </a:solidFill>
                <a:latin typeface="Calibri" pitchFamily="34" charset="0"/>
              </a:rPr>
              <a:t>Controller  </a:t>
            </a:r>
            <a:r>
              <a:rPr lang="en-US" sz="1100" b="1" smtClean="0">
                <a:solidFill>
                  <a:srgbClr val="000000"/>
                </a:solidFill>
                <a:latin typeface="Calibri" pitchFamily="34" charset="0"/>
              </a:rPr>
              <a:t>5:</a:t>
            </a:r>
            <a:r>
              <a:rPr lang="en-US" sz="1100" b="1" smtClean="0">
                <a:solidFill>
                  <a:srgbClr val="FF0000"/>
                </a:solidFill>
                <a:latin typeface="Calibri" pitchFamily="34" charset="0"/>
              </a:rPr>
              <a:t> UCAddTrack</a:t>
            </a:r>
            <a:r>
              <a:rPr lang="en-US" sz="1100" b="1" smtClean="0">
                <a:solidFill>
                  <a:srgbClr val="7030A0"/>
                </a:solidFill>
                <a:latin typeface="Calibri" pitchFamily="34" charset="0"/>
              </a:rPr>
              <a:t>(</a:t>
            </a:r>
            <a:r>
              <a:rPr lang="en-US" sz="1100" smtClean="0">
                <a:solidFill>
                  <a:srgbClr val="000000"/>
                </a:solidFill>
                <a:latin typeface="Calibri" pitchFamily="34" charset="0"/>
              </a:rPr>
              <a:t>String discCatalogNumber, String track, double time</a:t>
            </a:r>
            <a:r>
              <a:rPr lang="en-US" sz="1100" b="1" smtClean="0">
                <a:solidFill>
                  <a:srgbClr val="7030A0"/>
                </a:solidFill>
                <a:latin typeface="Calibri" pitchFamily="34" charset="0"/>
              </a:rPr>
              <a:t>);</a:t>
            </a:r>
            <a:endParaRPr lang="en-US" sz="18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2836068" y="5105400"/>
            <a:ext cx="5548313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ts val="1000"/>
              </a:spcAft>
              <a:buClrTx/>
              <a:buFontTx/>
              <a:buNone/>
            </a:pPr>
            <a:r>
              <a:rPr lang="en-US" sz="1100" b="1" dirty="0" smtClean="0">
                <a:solidFill>
                  <a:srgbClr val="7030A0"/>
                </a:solidFill>
                <a:latin typeface="Calibri" pitchFamily="34" charset="0"/>
              </a:rPr>
              <a:t>Catalog</a:t>
            </a:r>
            <a:r>
              <a:rPr lang="en-US" sz="1100" b="1" dirty="0" smtClean="0">
                <a:solidFill>
                  <a:srgbClr val="FF0000"/>
                </a:solidFill>
                <a:latin typeface="Calibri" pitchFamily="34" charset="0"/>
              </a:rPr>
              <a:t>      </a:t>
            </a:r>
            <a:r>
              <a:rPr lang="en-US" sz="1100" b="1" dirty="0" smtClean="0">
                <a:solidFill>
                  <a:srgbClr val="000000"/>
                </a:solidFill>
                <a:latin typeface="Calibri" pitchFamily="34" charset="0"/>
              </a:rPr>
              <a:t>5:</a:t>
            </a:r>
            <a:r>
              <a:rPr lang="en-US" sz="1100" b="1" dirty="0" smtClean="0">
                <a:solidFill>
                  <a:srgbClr val="FF0000"/>
                </a:solidFill>
                <a:latin typeface="Calibri" pitchFamily="34" charset="0"/>
              </a:rPr>
              <a:t>        </a:t>
            </a:r>
            <a:r>
              <a:rPr lang="en-US" sz="1100" b="1" dirty="0" err="1" smtClean="0">
                <a:solidFill>
                  <a:srgbClr val="FF0000"/>
                </a:solidFill>
                <a:latin typeface="Calibri" pitchFamily="34" charset="0"/>
              </a:rPr>
              <a:t>addTrack</a:t>
            </a:r>
            <a:r>
              <a:rPr lang="en-US" sz="1100" b="1" dirty="0" smtClean="0">
                <a:solidFill>
                  <a:srgbClr val="7030A0"/>
                </a:solidFill>
                <a:latin typeface="Calibri" pitchFamily="34" charset="0"/>
              </a:rPr>
              <a:t>(</a:t>
            </a:r>
            <a:r>
              <a:rPr lang="en-US" sz="1100" dirty="0" smtClean="0">
                <a:solidFill>
                  <a:srgbClr val="000000"/>
                </a:solidFill>
                <a:latin typeface="Calibri" pitchFamily="34" charset="0"/>
              </a:rPr>
              <a:t>String </a:t>
            </a:r>
            <a:r>
              <a:rPr lang="en-US" sz="1100" dirty="0" err="1" smtClean="0">
                <a:solidFill>
                  <a:srgbClr val="000000"/>
                </a:solidFill>
                <a:latin typeface="Calibri" pitchFamily="34" charset="0"/>
              </a:rPr>
              <a:t>discCatalogNumber</a:t>
            </a:r>
            <a:r>
              <a:rPr lang="en-US" sz="1100" dirty="0" smtClean="0">
                <a:solidFill>
                  <a:srgbClr val="000000"/>
                </a:solidFill>
                <a:latin typeface="Calibri" pitchFamily="34" charset="0"/>
              </a:rPr>
              <a:t>, String track, double time</a:t>
            </a:r>
            <a:r>
              <a:rPr lang="en-US" sz="1100" b="1" dirty="0" smtClean="0">
                <a:solidFill>
                  <a:srgbClr val="7030A0"/>
                </a:solidFill>
                <a:latin typeface="Calibri" pitchFamily="34" charset="0"/>
              </a:rPr>
              <a:t>);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1991" y="6477000"/>
            <a:ext cx="55467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ts val="1000"/>
              </a:spcAft>
              <a:buClrTx/>
              <a:buFontTx/>
              <a:buNone/>
            </a:pPr>
            <a:r>
              <a:rPr lang="en-US" sz="1100" b="1" dirty="0" smtClean="0">
                <a:solidFill>
                  <a:srgbClr val="FF0000"/>
                </a:solidFill>
                <a:latin typeface="Calibri" pitchFamily="34" charset="0"/>
              </a:rPr>
              <a:t>Controller  </a:t>
            </a:r>
            <a:r>
              <a:rPr lang="en-US" sz="1100" b="1" dirty="0" smtClean="0">
                <a:solidFill>
                  <a:srgbClr val="000000"/>
                </a:solidFill>
                <a:latin typeface="Calibri" pitchFamily="34" charset="0"/>
              </a:rPr>
              <a:t>6:</a:t>
            </a:r>
            <a:r>
              <a:rPr lang="en-US" sz="1100" b="1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1100" b="1" dirty="0" err="1" smtClean="0">
                <a:solidFill>
                  <a:srgbClr val="FF0000"/>
                </a:solidFill>
                <a:latin typeface="Calibri" pitchFamily="34" charset="0"/>
              </a:rPr>
              <a:t>UCListTracksForDisc</a:t>
            </a:r>
            <a:r>
              <a:rPr lang="en-US" sz="1100" b="1" dirty="0" smtClean="0">
                <a:solidFill>
                  <a:srgbClr val="7030A0"/>
                </a:solidFill>
                <a:latin typeface="Calibri" pitchFamily="34" charset="0"/>
              </a:rPr>
              <a:t>(</a:t>
            </a:r>
            <a:r>
              <a:rPr lang="en-US" sz="1100" dirty="0" smtClean="0">
                <a:solidFill>
                  <a:srgbClr val="000000"/>
                </a:solidFill>
                <a:latin typeface="Calibri" pitchFamily="34" charset="0"/>
              </a:rPr>
              <a:t>String </a:t>
            </a:r>
            <a:r>
              <a:rPr lang="en-US" sz="1100" dirty="0" err="1" smtClean="0">
                <a:solidFill>
                  <a:srgbClr val="000000"/>
                </a:solidFill>
                <a:latin typeface="Calibri" pitchFamily="34" charset="0"/>
              </a:rPr>
              <a:t>discCatalogNumber</a:t>
            </a:r>
            <a:r>
              <a:rPr lang="en-US" sz="1100" b="1" dirty="0" smtClean="0">
                <a:solidFill>
                  <a:srgbClr val="7030A0"/>
                </a:solidFill>
                <a:latin typeface="Calibri" pitchFamily="34" charset="0"/>
              </a:rPr>
              <a:t>);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21041" y="6629400"/>
            <a:ext cx="55467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ts val="1000"/>
              </a:spcAft>
              <a:buClrTx/>
              <a:buFontTx/>
              <a:buNone/>
            </a:pPr>
            <a:r>
              <a:rPr lang="en-US" sz="1100" b="1" dirty="0" smtClean="0">
                <a:solidFill>
                  <a:srgbClr val="7030A0"/>
                </a:solidFill>
                <a:latin typeface="Calibri" pitchFamily="34" charset="0"/>
              </a:rPr>
              <a:t>Catalog</a:t>
            </a:r>
            <a:r>
              <a:rPr lang="en-US" sz="1100" b="1" dirty="0" smtClean="0">
                <a:solidFill>
                  <a:srgbClr val="FF0000"/>
                </a:solidFill>
                <a:latin typeface="Calibri" pitchFamily="34" charset="0"/>
              </a:rPr>
              <a:t>      </a:t>
            </a:r>
            <a:r>
              <a:rPr lang="en-US" sz="1100" b="1" dirty="0" smtClean="0">
                <a:solidFill>
                  <a:srgbClr val="000000"/>
                </a:solidFill>
                <a:latin typeface="Calibri" pitchFamily="34" charset="0"/>
              </a:rPr>
              <a:t>6:</a:t>
            </a:r>
            <a:r>
              <a:rPr lang="en-US" sz="1100" b="1" dirty="0" smtClean="0">
                <a:solidFill>
                  <a:srgbClr val="FF0000"/>
                </a:solidFill>
                <a:latin typeface="Calibri" pitchFamily="34" charset="0"/>
              </a:rPr>
              <a:t>        </a:t>
            </a:r>
            <a:r>
              <a:rPr lang="en-US" sz="1100" b="1" dirty="0" err="1" smtClean="0">
                <a:solidFill>
                  <a:srgbClr val="FF0000"/>
                </a:solidFill>
                <a:latin typeface="Calibri" pitchFamily="34" charset="0"/>
              </a:rPr>
              <a:t>listTracksForDisc</a:t>
            </a:r>
            <a:r>
              <a:rPr lang="en-US" sz="1100" b="1" dirty="0" smtClean="0">
                <a:solidFill>
                  <a:srgbClr val="7030A0"/>
                </a:solidFill>
                <a:latin typeface="Calibri" pitchFamily="34" charset="0"/>
              </a:rPr>
              <a:t>(</a:t>
            </a:r>
            <a:r>
              <a:rPr lang="en-US" sz="1100" dirty="0" smtClean="0">
                <a:solidFill>
                  <a:srgbClr val="000000"/>
                </a:solidFill>
                <a:latin typeface="Calibri" pitchFamily="34" charset="0"/>
              </a:rPr>
              <a:t>String </a:t>
            </a:r>
            <a:r>
              <a:rPr lang="en-US" sz="1100" dirty="0" err="1" smtClean="0">
                <a:solidFill>
                  <a:srgbClr val="000000"/>
                </a:solidFill>
                <a:latin typeface="Calibri" pitchFamily="34" charset="0"/>
              </a:rPr>
              <a:t>discCatalogNumber</a:t>
            </a:r>
            <a:r>
              <a:rPr lang="en-US" sz="1100" b="1" dirty="0" smtClean="0">
                <a:solidFill>
                  <a:srgbClr val="7030A0"/>
                </a:solidFill>
                <a:latin typeface="Calibri" pitchFamily="34" charset="0"/>
              </a:rPr>
              <a:t>);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4" name="AutoShape 16"/>
          <p:cNvSpPr>
            <a:spLocks noChangeShapeType="1"/>
          </p:cNvSpPr>
          <p:nvPr/>
        </p:nvSpPr>
        <p:spPr bwMode="auto">
          <a:xfrm>
            <a:off x="143180" y="6522681"/>
            <a:ext cx="666750" cy="0"/>
          </a:xfrm>
          <a:prstGeom prst="straightConnector1">
            <a:avLst/>
          </a:prstGeom>
          <a:noFill/>
          <a:ln w="5715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4353503" y="5818933"/>
            <a:ext cx="55467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ts val="1000"/>
              </a:spcAft>
              <a:buClrTx/>
              <a:buFontTx/>
              <a:buNone/>
            </a:pPr>
            <a:r>
              <a:rPr lang="en-US" sz="1100" b="1" dirty="0" smtClean="0">
                <a:solidFill>
                  <a:srgbClr val="FF0000"/>
                </a:solidFill>
                <a:latin typeface="Calibri" pitchFamily="34" charset="0"/>
              </a:rPr>
              <a:t>Controller  </a:t>
            </a:r>
            <a:r>
              <a:rPr lang="en-US" sz="1100" b="1" dirty="0" smtClean="0">
                <a:solidFill>
                  <a:srgbClr val="000000"/>
                </a:solidFill>
                <a:latin typeface="Calibri" pitchFamily="34" charset="0"/>
              </a:rPr>
              <a:t>8:</a:t>
            </a:r>
            <a:r>
              <a:rPr lang="en-US" sz="1100" b="1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1100" b="1" dirty="0" err="1" smtClean="0">
                <a:solidFill>
                  <a:srgbClr val="FF0000"/>
                </a:solidFill>
                <a:latin typeface="Calibri" pitchFamily="34" charset="0"/>
              </a:rPr>
              <a:t>UCsaveCatalog</a:t>
            </a:r>
            <a:r>
              <a:rPr lang="en-US" sz="1100" b="1" dirty="0" smtClean="0">
                <a:solidFill>
                  <a:srgbClr val="7030A0"/>
                </a:solidFill>
                <a:latin typeface="Calibri" pitchFamily="34" charset="0"/>
              </a:rPr>
              <a:t>();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4371975" y="5982879"/>
            <a:ext cx="55467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ts val="1000"/>
              </a:spcAft>
              <a:buClrTx/>
              <a:buFontTx/>
              <a:buNone/>
            </a:pPr>
            <a:r>
              <a:rPr lang="en-US" sz="1100" b="1" smtClean="0">
                <a:solidFill>
                  <a:srgbClr val="7030A0"/>
                </a:solidFill>
                <a:latin typeface="Calibri" pitchFamily="34" charset="0"/>
              </a:rPr>
              <a:t>Catalog</a:t>
            </a:r>
            <a:r>
              <a:rPr lang="en-US" sz="1100" b="1" smtClean="0">
                <a:solidFill>
                  <a:srgbClr val="FF0000"/>
                </a:solidFill>
                <a:latin typeface="Calibri" pitchFamily="34" charset="0"/>
              </a:rPr>
              <a:t>      </a:t>
            </a:r>
            <a:r>
              <a:rPr lang="en-US" sz="1100" b="1" smtClean="0">
                <a:solidFill>
                  <a:srgbClr val="000000"/>
                </a:solidFill>
                <a:latin typeface="Calibri" pitchFamily="34" charset="0"/>
              </a:rPr>
              <a:t>8:</a:t>
            </a:r>
            <a:r>
              <a:rPr lang="en-US" sz="1100" b="1" smtClean="0">
                <a:solidFill>
                  <a:srgbClr val="FF0000"/>
                </a:solidFill>
                <a:latin typeface="Calibri" pitchFamily="34" charset="0"/>
              </a:rPr>
              <a:t>       saveCatalog</a:t>
            </a:r>
            <a:r>
              <a:rPr lang="en-US" sz="1100" b="1" smtClean="0">
                <a:solidFill>
                  <a:srgbClr val="7030A0"/>
                </a:solidFill>
                <a:latin typeface="Calibri" pitchFamily="34" charset="0"/>
              </a:rPr>
              <a:t>();</a:t>
            </a:r>
            <a:endParaRPr lang="en-US" sz="18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8672" name="Text Box 2"/>
          <p:cNvSpPr txBox="1">
            <a:spLocks noChangeArrowheads="1"/>
          </p:cNvSpPr>
          <p:nvPr/>
        </p:nvSpPr>
        <p:spPr bwMode="auto">
          <a:xfrm>
            <a:off x="6592455" y="5890673"/>
            <a:ext cx="55467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ts val="1000"/>
              </a:spcAft>
              <a:buClrTx/>
              <a:buFontTx/>
              <a:buNone/>
            </a:pPr>
            <a:r>
              <a:rPr lang="en-US" sz="1100" b="1" dirty="0" smtClean="0">
                <a:solidFill>
                  <a:srgbClr val="FF0000"/>
                </a:solidFill>
                <a:latin typeface="Calibri" pitchFamily="34" charset="0"/>
              </a:rPr>
              <a:t>Controller  </a:t>
            </a:r>
            <a:r>
              <a:rPr lang="en-US" sz="1100" b="1" dirty="0" smtClean="0">
                <a:solidFill>
                  <a:srgbClr val="000000"/>
                </a:solidFill>
                <a:latin typeface="Calibri" pitchFamily="34" charset="0"/>
              </a:rPr>
              <a:t>7:</a:t>
            </a:r>
            <a:r>
              <a:rPr lang="en-US" sz="1100" b="1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1100" b="1" dirty="0" err="1" smtClean="0">
                <a:solidFill>
                  <a:srgbClr val="FF0000"/>
                </a:solidFill>
                <a:latin typeface="Calibri" pitchFamily="34" charset="0"/>
              </a:rPr>
              <a:t>UCrestoreCatalog</a:t>
            </a:r>
            <a:r>
              <a:rPr lang="en-US" sz="1100" b="1" dirty="0" smtClean="0">
                <a:solidFill>
                  <a:srgbClr val="7030A0"/>
                </a:solidFill>
                <a:latin typeface="Calibri" pitchFamily="34" charset="0"/>
              </a:rPr>
              <a:t>();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8673" name="Text Box 2"/>
          <p:cNvSpPr txBox="1">
            <a:spLocks noChangeArrowheads="1"/>
          </p:cNvSpPr>
          <p:nvPr/>
        </p:nvSpPr>
        <p:spPr bwMode="auto">
          <a:xfrm>
            <a:off x="6600414" y="6029698"/>
            <a:ext cx="55467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ts val="1000"/>
              </a:spcAft>
              <a:buClrTx/>
              <a:buFontTx/>
              <a:buNone/>
            </a:pPr>
            <a:r>
              <a:rPr lang="en-US" sz="1100" b="1" dirty="0" smtClean="0">
                <a:solidFill>
                  <a:srgbClr val="7030A0"/>
                </a:solidFill>
                <a:latin typeface="Calibri" pitchFamily="34" charset="0"/>
              </a:rPr>
              <a:t>Catalog</a:t>
            </a:r>
            <a:r>
              <a:rPr lang="en-US" sz="1100" b="1" dirty="0" smtClean="0">
                <a:solidFill>
                  <a:srgbClr val="FF0000"/>
                </a:solidFill>
                <a:latin typeface="Calibri" pitchFamily="34" charset="0"/>
              </a:rPr>
              <a:t>      </a:t>
            </a:r>
            <a:r>
              <a:rPr lang="en-US" sz="1100" b="1" dirty="0" smtClean="0">
                <a:solidFill>
                  <a:srgbClr val="000000"/>
                </a:solidFill>
                <a:latin typeface="Calibri" pitchFamily="34" charset="0"/>
              </a:rPr>
              <a:t>7:</a:t>
            </a:r>
            <a:r>
              <a:rPr lang="en-US" sz="1100" b="1" dirty="0" smtClean="0">
                <a:solidFill>
                  <a:srgbClr val="FF0000"/>
                </a:solidFill>
                <a:latin typeface="Calibri" pitchFamily="34" charset="0"/>
              </a:rPr>
              <a:t>       </a:t>
            </a:r>
            <a:r>
              <a:rPr lang="en-US" sz="1100" b="1" dirty="0" err="1" smtClean="0">
                <a:solidFill>
                  <a:srgbClr val="FF0000"/>
                </a:solidFill>
                <a:latin typeface="Calibri" pitchFamily="34" charset="0"/>
              </a:rPr>
              <a:t>restoreCatalog</a:t>
            </a:r>
            <a:r>
              <a:rPr lang="en-US" sz="1100" b="1" dirty="0" smtClean="0">
                <a:solidFill>
                  <a:srgbClr val="7030A0"/>
                </a:solidFill>
                <a:latin typeface="Calibri" pitchFamily="34" charset="0"/>
              </a:rPr>
              <a:t>();</a:t>
            </a:r>
            <a:endParaRPr lang="en-US" sz="18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135" y="6280285"/>
            <a:ext cx="5208929" cy="836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962177" y="18550"/>
            <a:ext cx="221368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CUT &amp; PASTE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7" name="AutoShape 16"/>
          <p:cNvSpPr>
            <a:spLocks noChangeShapeType="1"/>
          </p:cNvSpPr>
          <p:nvPr/>
        </p:nvSpPr>
        <p:spPr bwMode="auto">
          <a:xfrm>
            <a:off x="4518763" y="6249579"/>
            <a:ext cx="666750" cy="0"/>
          </a:xfrm>
          <a:prstGeom prst="straightConnector1">
            <a:avLst/>
          </a:prstGeom>
          <a:noFill/>
          <a:ln w="5715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6"/>
          <p:cNvSpPr>
            <a:spLocks noChangeShapeType="1"/>
          </p:cNvSpPr>
          <p:nvPr/>
        </p:nvSpPr>
        <p:spPr bwMode="auto">
          <a:xfrm>
            <a:off x="6701122" y="6288341"/>
            <a:ext cx="666750" cy="0"/>
          </a:xfrm>
          <a:prstGeom prst="straightConnector1">
            <a:avLst/>
          </a:prstGeom>
          <a:noFill/>
          <a:ln w="5715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1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1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-1321772" y="-424110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sz="2800" b="1" dirty="0" smtClean="0">
                <a:solidFill>
                  <a:srgbClr val="000C31"/>
                </a:solidFill>
              </a:rPr>
              <a:t>Movie Company System </a:t>
            </a:r>
            <a:br>
              <a:rPr lang="en-US" sz="2800" b="1" dirty="0" smtClean="0">
                <a:solidFill>
                  <a:srgbClr val="000C31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UML </a:t>
            </a:r>
            <a:r>
              <a:rPr lang="en-US" sz="2800" b="1" dirty="0">
                <a:solidFill>
                  <a:srgbClr val="7030A0"/>
                </a:solidFill>
              </a:rPr>
              <a:t>M</a:t>
            </a:r>
            <a:r>
              <a:rPr lang="en-US" sz="2800" b="1" dirty="0">
                <a:solidFill>
                  <a:srgbClr val="FFC000"/>
                </a:solidFill>
              </a:rPr>
              <a:t>V</a:t>
            </a:r>
            <a:r>
              <a:rPr lang="en-US" sz="2800" b="1" dirty="0">
                <a:solidFill>
                  <a:srgbClr val="FF0000"/>
                </a:solidFill>
              </a:rPr>
              <a:t>C CLASS MODEL</a:t>
            </a:r>
            <a:endParaRPr lang="en-US" sz="2800" b="1" dirty="0" smtClean="0">
              <a:solidFill>
                <a:srgbClr val="FF0000"/>
              </a:solidFill>
            </a:endParaRPr>
          </a:p>
        </p:txBody>
      </p:sp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39" y="6439665"/>
            <a:ext cx="3123885" cy="620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6962177" y="18550"/>
            <a:ext cx="2170787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REARRANGE</a:t>
            </a: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122309"/>
              </p:ext>
            </p:extLst>
          </p:nvPr>
        </p:nvGraphicFramePr>
        <p:xfrm>
          <a:off x="609600" y="746189"/>
          <a:ext cx="2125980" cy="2785999"/>
        </p:xfrm>
        <a:graphic>
          <a:graphicData uri="http://schemas.openxmlformats.org/drawingml/2006/table">
            <a:tbl>
              <a:tblPr firstRow="1" firstCol="1" bandRow="1"/>
              <a:tblGrid>
                <a:gridCol w="2125980"/>
              </a:tblGrid>
              <a:tr h="2622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B050"/>
                          </a:solidFill>
                          <a:effectLst/>
                          <a:latin typeface="Arial"/>
                          <a:ea typeface="Times New Roman"/>
                        </a:rPr>
                        <a:t>MovieCompanySystem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915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- 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control</a:t>
                      </a:r>
                      <a:r>
                        <a:rPr lang="en-US" sz="1200" b="1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: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Controller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- 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view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: </a:t>
                      </a:r>
                      <a:r>
                        <a:rPr lang="en-US" sz="1200" b="1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View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artist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: </a:t>
                      </a:r>
                      <a:r>
                        <a:rPr lang="en-US" sz="1200" b="1" dirty="0">
                          <a:effectLst/>
                          <a:latin typeface="Arial"/>
                          <a:ea typeface="Times New Roman"/>
                        </a:rPr>
                        <a:t>String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disc: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Arial"/>
                          <a:ea typeface="Times New Roman"/>
                        </a:rPr>
                        <a:t>String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track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:: </a:t>
                      </a:r>
                      <a:r>
                        <a:rPr lang="en-US" sz="1200" b="1" dirty="0">
                          <a:effectLst/>
                          <a:latin typeface="Arial"/>
                          <a:ea typeface="Times New Roman"/>
                        </a:rPr>
                        <a:t>String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discCatalogNumber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: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Arial"/>
                          <a:ea typeface="Times New Roman"/>
                        </a:rPr>
                        <a:t>String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time: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Arial"/>
                          <a:ea typeface="Times New Roman"/>
                        </a:rPr>
                        <a:t>double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choice: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 dirty="0" err="1">
                          <a:effectLst/>
                          <a:latin typeface="Arial"/>
                          <a:ea typeface="Times New Roman"/>
                        </a:rPr>
                        <a:t>int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main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 ( )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740531"/>
              </p:ext>
            </p:extLst>
          </p:nvPr>
        </p:nvGraphicFramePr>
        <p:xfrm>
          <a:off x="4953000" y="480215"/>
          <a:ext cx="2354580" cy="765556"/>
        </p:xfrm>
        <a:graphic>
          <a:graphicData uri="http://schemas.openxmlformats.org/drawingml/2006/table">
            <a:tbl>
              <a:tblPr firstRow="1" firstCol="1" bandRow="1"/>
              <a:tblGrid>
                <a:gridCol w="2354580"/>
              </a:tblGrid>
              <a:tr h="2586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View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54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9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200" dirty="0" err="1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showSelection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(</a:t>
                      </a: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80808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) :  void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490037"/>
              </p:ext>
            </p:extLst>
          </p:nvPr>
        </p:nvGraphicFramePr>
        <p:xfrm>
          <a:off x="4109112" y="1447800"/>
          <a:ext cx="4892040" cy="2135378"/>
        </p:xfrm>
        <a:graphic>
          <a:graphicData uri="http://schemas.openxmlformats.org/drawingml/2006/table">
            <a:tbl>
              <a:tblPr firstRow="1" firstCol="1" bandRow="1"/>
              <a:tblGrid>
                <a:gridCol w="4892040"/>
              </a:tblGrid>
              <a:tr h="1943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Controller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57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Times New Roman"/>
                        </a:rPr>
                        <a:t>- </a:t>
                      </a:r>
                      <a:r>
                        <a:rPr lang="en-US" sz="1200" b="1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catalog</a:t>
                      </a:r>
                      <a:r>
                        <a:rPr lang="en-US" sz="1200">
                          <a:effectLst/>
                          <a:latin typeface="Arial"/>
                          <a:ea typeface="Times New Roman"/>
                        </a:rPr>
                        <a:t>: </a:t>
                      </a:r>
                      <a:r>
                        <a:rPr lang="en-US" sz="1200" b="1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Catalog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UC</a:t>
                      </a:r>
                      <a:r>
                        <a:rPr lang="en-US" sz="1000" b="1" kern="1200" dirty="0" err="1">
                          <a:solidFill>
                            <a:srgbClr val="0000CC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AddArtist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(String artist): void                                                </a:t>
                      </a:r>
                      <a:r>
                        <a:rPr lang="en-US" sz="1000" dirty="0"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// UC1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15360" algn="l"/>
                        </a:tabLs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UC</a:t>
                      </a:r>
                      <a:r>
                        <a:rPr lang="en-US" sz="1000" b="1" kern="1200" dirty="0" err="1">
                          <a:solidFill>
                            <a:srgbClr val="0000CC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ListArtists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(): void                                                                 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// UC2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UC</a:t>
                      </a:r>
                      <a:r>
                        <a:rPr lang="en-US" sz="1000" b="1" kern="1200" dirty="0" err="1">
                          <a:solidFill>
                            <a:srgbClr val="0000CC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AddDisc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(</a:t>
                      </a:r>
                      <a:r>
                        <a:rPr lang="en-US" sz="800" dirty="0">
                          <a:effectLst/>
                          <a:latin typeface="Arial"/>
                          <a:ea typeface="Times New Roman"/>
                        </a:rPr>
                        <a:t>String </a:t>
                      </a:r>
                      <a:r>
                        <a:rPr lang="en-US" sz="800" dirty="0" err="1">
                          <a:effectLst/>
                          <a:latin typeface="Arial"/>
                          <a:ea typeface="Times New Roman"/>
                        </a:rPr>
                        <a:t>artistName</a:t>
                      </a:r>
                      <a:r>
                        <a:rPr lang="en-US" sz="800" dirty="0">
                          <a:effectLst/>
                          <a:latin typeface="Arial"/>
                          <a:ea typeface="Times New Roman"/>
                        </a:rPr>
                        <a:t>, String </a:t>
                      </a:r>
                      <a:r>
                        <a:rPr lang="en-US" sz="800" dirty="0" err="1">
                          <a:effectLst/>
                          <a:latin typeface="Arial"/>
                          <a:ea typeface="Times New Roman"/>
                        </a:rPr>
                        <a:t>discCatalogNumber</a:t>
                      </a:r>
                      <a:r>
                        <a:rPr lang="en-US" sz="800" dirty="0">
                          <a:effectLst/>
                          <a:latin typeface="Arial"/>
                          <a:ea typeface="Times New Roman"/>
                        </a:rPr>
                        <a:t>, String </a:t>
                      </a:r>
                      <a:r>
                        <a:rPr lang="en-US" sz="800" dirty="0" err="1">
                          <a:effectLst/>
                          <a:latin typeface="Arial"/>
                          <a:ea typeface="Times New Roman"/>
                        </a:rPr>
                        <a:t>discTitle</a:t>
                      </a:r>
                      <a:r>
                        <a:rPr lang="en-US" sz="1000" dirty="0">
                          <a:effectLst/>
                          <a:latin typeface="Arial"/>
                          <a:ea typeface="Times New Roman"/>
                        </a:rPr>
                        <a:t>): 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void    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// UC3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UC</a:t>
                      </a:r>
                      <a:r>
                        <a:rPr lang="en-US" sz="1000" b="1" kern="1200" dirty="0" err="1">
                          <a:solidFill>
                            <a:srgbClr val="0000CC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ListDiscs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(): void                                                                   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// UC4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UC</a:t>
                      </a:r>
                      <a:r>
                        <a:rPr lang="en-US" sz="1000" b="1" kern="1200" dirty="0" err="1">
                          <a:solidFill>
                            <a:srgbClr val="0000CC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AddTrack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(</a:t>
                      </a:r>
                      <a:r>
                        <a:rPr lang="en-US" sz="800" dirty="0">
                          <a:effectLst/>
                          <a:latin typeface="Arial"/>
                          <a:ea typeface="Times New Roman"/>
                        </a:rPr>
                        <a:t>String </a:t>
                      </a:r>
                      <a:r>
                        <a:rPr lang="en-US" sz="800" dirty="0" err="1">
                          <a:effectLst/>
                          <a:latin typeface="Arial"/>
                          <a:ea typeface="Times New Roman"/>
                        </a:rPr>
                        <a:t>discCatalogNumber</a:t>
                      </a:r>
                      <a:r>
                        <a:rPr lang="en-US" sz="800" dirty="0">
                          <a:effectLst/>
                          <a:latin typeface="Arial"/>
                          <a:ea typeface="Times New Roman"/>
                        </a:rPr>
                        <a:t>, String </a:t>
                      </a:r>
                      <a:r>
                        <a:rPr lang="en-US" sz="800" dirty="0" err="1">
                          <a:effectLst/>
                          <a:latin typeface="Arial"/>
                          <a:ea typeface="Times New Roman"/>
                        </a:rPr>
                        <a:t>trackTitle</a:t>
                      </a:r>
                      <a:r>
                        <a:rPr lang="en-US" sz="800" dirty="0">
                          <a:effectLst/>
                          <a:latin typeface="Arial"/>
                          <a:ea typeface="Times New Roman"/>
                        </a:rPr>
                        <a:t>, double time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): void       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// UC5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UC</a:t>
                      </a:r>
                      <a:r>
                        <a:rPr lang="en-US" sz="1000" b="1" kern="1200" dirty="0" err="1">
                          <a:solidFill>
                            <a:srgbClr val="0000CC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listTracksForDisc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(</a:t>
                      </a:r>
                      <a:r>
                        <a:rPr lang="en-US" sz="800" dirty="0">
                          <a:effectLst/>
                          <a:latin typeface="Arial"/>
                          <a:ea typeface="Times New Roman"/>
                        </a:rPr>
                        <a:t>String </a:t>
                      </a:r>
                      <a:r>
                        <a:rPr lang="en-US" sz="800" dirty="0" err="1">
                          <a:effectLst/>
                          <a:latin typeface="Arial"/>
                          <a:ea typeface="Times New Roman"/>
                        </a:rPr>
                        <a:t>discCatalogNumber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): void                           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// UC6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UC</a:t>
                      </a:r>
                      <a:r>
                        <a:rPr lang="en-US" sz="1000" b="1" kern="1200" dirty="0" err="1">
                          <a:solidFill>
                            <a:srgbClr val="0000CC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restoreCatalog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(): void                                                           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// UC7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UC</a:t>
                      </a:r>
                      <a:r>
                        <a:rPr lang="en-US" sz="1000" b="1" kern="1200" dirty="0" err="1">
                          <a:solidFill>
                            <a:srgbClr val="0000CC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saveCatalog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():  void                                                             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// UC8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9699" name="AutoShape 3"/>
          <p:cNvCxnSpPr>
            <a:cxnSpLocks noChangeShapeType="1"/>
            <a:stCxn id="13" idx="1"/>
          </p:cNvCxnSpPr>
          <p:nvPr/>
        </p:nvCxnSpPr>
        <p:spPr bwMode="auto">
          <a:xfrm flipH="1">
            <a:off x="2735580" y="862993"/>
            <a:ext cx="2217420" cy="864172"/>
          </a:xfrm>
          <a:prstGeom prst="straightConnector1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 type="arrow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0" name="AutoShape 4"/>
          <p:cNvCxnSpPr>
            <a:cxnSpLocks noChangeShapeType="1"/>
          </p:cNvCxnSpPr>
          <p:nvPr/>
        </p:nvCxnSpPr>
        <p:spPr bwMode="auto">
          <a:xfrm flipH="1">
            <a:off x="2735581" y="2278761"/>
            <a:ext cx="1373531" cy="1"/>
          </a:xfrm>
          <a:prstGeom prst="straightConnector1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 type="arrow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8679" name="Table 286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135128"/>
              </p:ext>
            </p:extLst>
          </p:nvPr>
        </p:nvGraphicFramePr>
        <p:xfrm>
          <a:off x="52474" y="3755008"/>
          <a:ext cx="4583430" cy="3154680"/>
        </p:xfrm>
        <a:graphic>
          <a:graphicData uri="http://schemas.openxmlformats.org/drawingml/2006/table">
            <a:tbl>
              <a:tblPr firstRow="1" firstCol="1" bandRow="1"/>
              <a:tblGrid>
                <a:gridCol w="4583430"/>
              </a:tblGrid>
              <a:tr h="1943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Catalog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57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-</a:t>
                      </a:r>
                      <a:r>
                        <a:rPr lang="en-US" sz="10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MAX_ARTISTS = 10                                          </a:t>
                      </a:r>
                      <a:r>
                        <a:rPr lang="en-US" sz="1000" b="1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//1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-</a:t>
                      </a:r>
                      <a:r>
                        <a:rPr lang="en-US" sz="10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MAX_DISCS = 30                                              </a:t>
                      </a:r>
                      <a:r>
                        <a:rPr lang="en-US" sz="1000" b="1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//2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- </a:t>
                      </a:r>
                      <a:r>
                        <a:rPr lang="en-US" sz="1200" b="1" dirty="0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artists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: </a:t>
                      </a:r>
                      <a:r>
                        <a:rPr lang="en-US" sz="1200" b="1" dirty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Artist[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MAX_ARTISTS</a:t>
                      </a:r>
                      <a:r>
                        <a:rPr lang="en-US" sz="1200" b="1" dirty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]           </a:t>
                      </a:r>
                      <a:r>
                        <a:rPr lang="en-US" sz="1000" b="1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//3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- </a:t>
                      </a:r>
                      <a:r>
                        <a:rPr lang="en-US" sz="1200" b="1" dirty="0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discs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: </a:t>
                      </a:r>
                      <a:r>
                        <a:rPr lang="en-US" sz="1200" b="1" dirty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Disc[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MAX_DISCS</a:t>
                      </a:r>
                      <a:r>
                        <a:rPr lang="en-US" sz="1200" b="1" dirty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]                   </a:t>
                      </a:r>
                      <a:r>
                        <a:rPr lang="en-US" sz="1000" b="1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//4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#</a:t>
                      </a:r>
                      <a:r>
                        <a:rPr lang="en-US" sz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numberOfArtists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: </a:t>
                      </a:r>
                      <a:r>
                        <a:rPr lang="en-US" sz="1200" b="1" dirty="0" err="1">
                          <a:effectLst/>
                          <a:latin typeface="Arial"/>
                          <a:ea typeface="Times New Roman"/>
                        </a:rPr>
                        <a:t>int</a:t>
                      </a:r>
                      <a:r>
                        <a:rPr lang="en-US" sz="1200" b="1" dirty="0">
                          <a:effectLst/>
                          <a:latin typeface="Arial"/>
                          <a:ea typeface="Times New Roman"/>
                        </a:rPr>
                        <a:t>                             </a:t>
                      </a:r>
                      <a:r>
                        <a:rPr lang="en-US" sz="1000" b="1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//5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#</a:t>
                      </a:r>
                      <a:r>
                        <a:rPr lang="en-US" sz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numberOfDiscs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: </a:t>
                      </a:r>
                      <a:r>
                        <a:rPr lang="en-US" sz="1200" b="1" dirty="0" err="1">
                          <a:effectLst/>
                          <a:latin typeface="Arial"/>
                          <a:ea typeface="Times New Roman"/>
                        </a:rPr>
                        <a:t>int</a:t>
                      </a:r>
                      <a:r>
                        <a:rPr lang="en-US" sz="1200" b="1" dirty="0">
                          <a:effectLst/>
                          <a:latin typeface="Arial"/>
                          <a:ea typeface="Times New Roman"/>
                        </a:rPr>
                        <a:t>                              </a:t>
                      </a:r>
                      <a:r>
                        <a:rPr lang="en-US" sz="1000" b="1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//6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 smtClean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addArtist</a:t>
                      </a:r>
                      <a:r>
                        <a:rPr lang="en-US" sz="1200" dirty="0" smtClean="0">
                          <a:effectLst/>
                          <a:latin typeface="Arial"/>
                          <a:ea typeface="Times New Roman"/>
                        </a:rPr>
                        <a:t>(String artist): void                                                 </a:t>
                      </a:r>
                      <a:r>
                        <a:rPr lang="en-US" sz="1000" dirty="0" smtClean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// 1</a:t>
                      </a:r>
                      <a:endParaRPr lang="en-US" sz="1200" dirty="0" smtClean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15360" algn="l"/>
                        </a:tabLst>
                      </a:pPr>
                      <a:r>
                        <a:rPr lang="en-US" sz="1200" dirty="0" smtClean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 smtClean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listArtists</a:t>
                      </a:r>
                      <a:r>
                        <a:rPr lang="en-US" sz="1200" dirty="0" smtClean="0">
                          <a:effectLst/>
                          <a:latin typeface="Arial"/>
                          <a:ea typeface="Times New Roman"/>
                        </a:rPr>
                        <a:t>(): void                                                                  </a:t>
                      </a:r>
                      <a:r>
                        <a:rPr lang="en-US" sz="1000" dirty="0" smtClean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// 2</a:t>
                      </a:r>
                      <a:endParaRPr lang="en-US" sz="1200" dirty="0" smtClean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 smtClean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addDisc</a:t>
                      </a:r>
                      <a:r>
                        <a:rPr lang="en-US" sz="1200" dirty="0" smtClean="0">
                          <a:effectLst/>
                          <a:latin typeface="Arial"/>
                          <a:ea typeface="Times New Roman"/>
                        </a:rPr>
                        <a:t>(</a:t>
                      </a:r>
                      <a:r>
                        <a:rPr lang="en-US" sz="800" dirty="0" smtClean="0">
                          <a:effectLst/>
                          <a:latin typeface="Arial"/>
                          <a:ea typeface="Times New Roman"/>
                        </a:rPr>
                        <a:t>String </a:t>
                      </a:r>
                      <a:r>
                        <a:rPr lang="en-US" sz="800" dirty="0" err="1" smtClean="0">
                          <a:effectLst/>
                          <a:latin typeface="Arial"/>
                          <a:ea typeface="Times New Roman"/>
                        </a:rPr>
                        <a:t>artistName</a:t>
                      </a:r>
                      <a:r>
                        <a:rPr lang="en-US" sz="800" dirty="0" smtClean="0">
                          <a:effectLst/>
                          <a:latin typeface="Arial"/>
                          <a:ea typeface="Times New Roman"/>
                        </a:rPr>
                        <a:t>, String </a:t>
                      </a:r>
                      <a:r>
                        <a:rPr lang="en-US" sz="800" dirty="0" err="1" smtClean="0">
                          <a:effectLst/>
                          <a:latin typeface="Arial"/>
                          <a:ea typeface="Times New Roman"/>
                        </a:rPr>
                        <a:t>discCatalogNumber</a:t>
                      </a:r>
                      <a:r>
                        <a:rPr lang="en-US" sz="800" dirty="0" smtClean="0">
                          <a:effectLst/>
                          <a:latin typeface="Arial"/>
                          <a:ea typeface="Times New Roman"/>
                        </a:rPr>
                        <a:t>, String </a:t>
                      </a:r>
                      <a:r>
                        <a:rPr lang="en-US" sz="800" dirty="0" err="1" smtClean="0">
                          <a:effectLst/>
                          <a:latin typeface="Arial"/>
                          <a:ea typeface="Times New Roman"/>
                        </a:rPr>
                        <a:t>discTitle</a:t>
                      </a:r>
                      <a:r>
                        <a:rPr lang="en-US" sz="1000" dirty="0" smtClean="0">
                          <a:effectLst/>
                          <a:latin typeface="Arial"/>
                          <a:ea typeface="Times New Roman"/>
                        </a:rPr>
                        <a:t>): </a:t>
                      </a:r>
                      <a:r>
                        <a:rPr lang="en-US" sz="1200" dirty="0" smtClean="0">
                          <a:effectLst/>
                          <a:latin typeface="Arial"/>
                          <a:ea typeface="Times New Roman"/>
                        </a:rPr>
                        <a:t>void     </a:t>
                      </a:r>
                      <a:r>
                        <a:rPr lang="en-US" sz="1000" dirty="0" smtClean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// 3</a:t>
                      </a:r>
                      <a:endParaRPr lang="en-US" sz="1200" dirty="0" smtClean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 smtClean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listDiscs</a:t>
                      </a:r>
                      <a:r>
                        <a:rPr lang="en-US" sz="1200" dirty="0" smtClean="0">
                          <a:effectLst/>
                          <a:latin typeface="Arial"/>
                          <a:ea typeface="Times New Roman"/>
                        </a:rPr>
                        <a:t>(): void                                                                    </a:t>
                      </a:r>
                      <a:r>
                        <a:rPr lang="en-US" sz="1000" dirty="0" smtClean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// 4</a:t>
                      </a:r>
                      <a:endParaRPr lang="en-US" sz="1200" dirty="0" smtClean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 smtClean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addTrack</a:t>
                      </a:r>
                      <a:r>
                        <a:rPr lang="en-US" sz="1200" dirty="0" smtClean="0">
                          <a:effectLst/>
                          <a:latin typeface="Arial"/>
                          <a:ea typeface="Times New Roman"/>
                        </a:rPr>
                        <a:t>(</a:t>
                      </a:r>
                      <a:r>
                        <a:rPr lang="en-US" sz="800" dirty="0" smtClean="0">
                          <a:effectLst/>
                          <a:latin typeface="Arial"/>
                          <a:ea typeface="Times New Roman"/>
                        </a:rPr>
                        <a:t>String </a:t>
                      </a:r>
                      <a:r>
                        <a:rPr lang="en-US" sz="800" dirty="0" err="1" smtClean="0">
                          <a:effectLst/>
                          <a:latin typeface="Arial"/>
                          <a:ea typeface="Times New Roman"/>
                        </a:rPr>
                        <a:t>discCatalogNumber</a:t>
                      </a:r>
                      <a:r>
                        <a:rPr lang="en-US" sz="800" dirty="0" smtClean="0">
                          <a:effectLst/>
                          <a:latin typeface="Arial"/>
                          <a:ea typeface="Times New Roman"/>
                        </a:rPr>
                        <a:t>, String </a:t>
                      </a:r>
                      <a:r>
                        <a:rPr lang="en-US" sz="800" dirty="0" err="1" smtClean="0">
                          <a:effectLst/>
                          <a:latin typeface="Arial"/>
                          <a:ea typeface="Times New Roman"/>
                        </a:rPr>
                        <a:t>trackTitle</a:t>
                      </a:r>
                      <a:r>
                        <a:rPr lang="en-US" sz="800" dirty="0" smtClean="0">
                          <a:effectLst/>
                          <a:latin typeface="Arial"/>
                          <a:ea typeface="Times New Roman"/>
                        </a:rPr>
                        <a:t>, double time</a:t>
                      </a:r>
                      <a:r>
                        <a:rPr lang="en-US" sz="1200" dirty="0" smtClean="0">
                          <a:effectLst/>
                          <a:latin typeface="Arial"/>
                          <a:ea typeface="Times New Roman"/>
                        </a:rPr>
                        <a:t>): void        </a:t>
                      </a:r>
                      <a:r>
                        <a:rPr lang="en-US" sz="1000" dirty="0" smtClean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// 5</a:t>
                      </a:r>
                      <a:endParaRPr lang="en-US" sz="1200" dirty="0" smtClean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 smtClean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listTracksForDisc</a:t>
                      </a:r>
                      <a:r>
                        <a:rPr lang="en-US" sz="1200" dirty="0" smtClean="0">
                          <a:effectLst/>
                          <a:latin typeface="Arial"/>
                          <a:ea typeface="Times New Roman"/>
                        </a:rPr>
                        <a:t>(</a:t>
                      </a:r>
                      <a:r>
                        <a:rPr lang="en-US" sz="800" dirty="0" smtClean="0">
                          <a:effectLst/>
                          <a:latin typeface="Arial"/>
                          <a:ea typeface="Times New Roman"/>
                        </a:rPr>
                        <a:t>String </a:t>
                      </a:r>
                      <a:r>
                        <a:rPr lang="en-US" sz="800" dirty="0" err="1" smtClean="0">
                          <a:effectLst/>
                          <a:latin typeface="Arial"/>
                          <a:ea typeface="Times New Roman"/>
                        </a:rPr>
                        <a:t>discCatalogNumber</a:t>
                      </a:r>
                      <a:r>
                        <a:rPr lang="en-US" sz="1200" dirty="0" smtClean="0">
                          <a:effectLst/>
                          <a:latin typeface="Arial"/>
                          <a:ea typeface="Times New Roman"/>
                        </a:rPr>
                        <a:t>): void                            </a:t>
                      </a:r>
                      <a:r>
                        <a:rPr lang="en-US" sz="1000" dirty="0" smtClean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// 6</a:t>
                      </a:r>
                      <a:endParaRPr lang="en-US" sz="1200" dirty="0" smtClean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 smtClean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restoreCatalog</a:t>
                      </a:r>
                      <a:r>
                        <a:rPr lang="en-US" sz="1200" dirty="0" smtClean="0">
                          <a:effectLst/>
                          <a:latin typeface="Arial"/>
                          <a:ea typeface="Times New Roman"/>
                        </a:rPr>
                        <a:t>(): void                                                            </a:t>
                      </a:r>
                      <a:r>
                        <a:rPr lang="en-US" sz="1000" dirty="0" smtClean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// 7</a:t>
                      </a:r>
                      <a:endParaRPr lang="en-US" sz="1200" dirty="0" smtClean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 smtClean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saveCatalog</a:t>
                      </a:r>
                      <a:r>
                        <a:rPr lang="en-US" sz="1200" dirty="0" smtClean="0">
                          <a:effectLst/>
                          <a:latin typeface="Arial"/>
                          <a:ea typeface="Times New Roman"/>
                        </a:rPr>
                        <a:t>():  void                                                              </a:t>
                      </a:r>
                      <a:r>
                        <a:rPr lang="en-US" sz="1000" dirty="0" smtClean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// 8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9702" name="AutoShape 6"/>
          <p:cNvCxnSpPr>
            <a:cxnSpLocks noChangeShapeType="1"/>
          </p:cNvCxnSpPr>
          <p:nvPr/>
        </p:nvCxnSpPr>
        <p:spPr bwMode="auto">
          <a:xfrm flipV="1">
            <a:off x="3844290" y="3609976"/>
            <a:ext cx="689610" cy="152073"/>
          </a:xfrm>
          <a:prstGeom prst="straightConnector1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 type="arrow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8685" name="Table 286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692333"/>
              </p:ext>
            </p:extLst>
          </p:nvPr>
        </p:nvGraphicFramePr>
        <p:xfrm>
          <a:off x="6944594" y="3755008"/>
          <a:ext cx="2297430" cy="873506"/>
        </p:xfrm>
        <a:graphic>
          <a:graphicData uri="http://schemas.openxmlformats.org/drawingml/2006/table">
            <a:tbl>
              <a:tblPr firstRow="1" firstCol="1" bandRow="1"/>
              <a:tblGrid>
                <a:gridCol w="2297430"/>
              </a:tblGrid>
              <a:tr h="1943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     Artist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57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Times New Roman"/>
                        </a:rPr>
                        <a:t>-</a:t>
                      </a:r>
                      <a:r>
                        <a:rPr lang="en-US" sz="120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 name</a:t>
                      </a:r>
                      <a:r>
                        <a:rPr lang="en-US" sz="1200">
                          <a:effectLst/>
                          <a:latin typeface="Arial"/>
                          <a:ea typeface="Times New Roman"/>
                        </a:rPr>
                        <a:t>: </a:t>
                      </a:r>
                      <a:r>
                        <a:rPr lang="en-US" sz="1200" b="1">
                          <a:effectLst/>
                          <a:latin typeface="Arial"/>
                          <a:ea typeface="Times New Roman"/>
                        </a:rPr>
                        <a:t>String</a:t>
                      </a:r>
                      <a:r>
                        <a:rPr lang="en-US" sz="1000" b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               //1                                       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030A0"/>
                          </a:solidFill>
                          <a:effectLst/>
                          <a:latin typeface="Times New Roman"/>
                          <a:ea typeface="Times New Roman"/>
                        </a:rPr>
                        <a:t> 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8686" name="Table 286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276937"/>
              </p:ext>
            </p:extLst>
          </p:nvPr>
        </p:nvGraphicFramePr>
        <p:xfrm>
          <a:off x="5875020" y="4888287"/>
          <a:ext cx="3268980" cy="1682496"/>
        </p:xfrm>
        <a:graphic>
          <a:graphicData uri="http://schemas.openxmlformats.org/drawingml/2006/table">
            <a:tbl>
              <a:tblPr firstRow="1" firstCol="1" bandRow="1"/>
              <a:tblGrid>
                <a:gridCol w="3268980"/>
              </a:tblGrid>
              <a:tr h="1943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Disc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57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-</a:t>
                      </a:r>
                      <a:r>
                        <a:rPr lang="en-US" sz="10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MAX_TRACKS = 10                                          </a:t>
                      </a:r>
                      <a:r>
                        <a:rPr lang="en-US" sz="1000" b="1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//1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-</a:t>
                      </a:r>
                      <a:r>
                        <a:rPr lang="en-US" sz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discCatalogNumber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: </a:t>
                      </a:r>
                      <a:r>
                        <a:rPr lang="en-US" sz="1200" b="1" dirty="0">
                          <a:effectLst/>
                          <a:latin typeface="Arial"/>
                          <a:ea typeface="Times New Roman"/>
                        </a:rPr>
                        <a:t>String                   </a:t>
                      </a:r>
                      <a:r>
                        <a:rPr lang="en-US" sz="1000" b="1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//2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-</a:t>
                      </a:r>
                      <a:r>
                        <a:rPr lang="en-US" sz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numberOfTracks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: </a:t>
                      </a:r>
                      <a:r>
                        <a:rPr lang="en-US" sz="1200" b="1" dirty="0" err="1">
                          <a:effectLst/>
                          <a:latin typeface="Arial"/>
                          <a:ea typeface="Times New Roman"/>
                        </a:rPr>
                        <a:t>int</a:t>
                      </a:r>
                      <a:r>
                        <a:rPr lang="en-US" sz="1200" b="1" dirty="0">
                          <a:effectLst/>
                          <a:latin typeface="Arial"/>
                          <a:ea typeface="Times New Roman"/>
                        </a:rPr>
                        <a:t>                              </a:t>
                      </a:r>
                      <a:r>
                        <a:rPr lang="en-US" sz="1000" b="1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//3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- </a:t>
                      </a:r>
                      <a:r>
                        <a:rPr lang="en-US" sz="1200" b="1" dirty="0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tracks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: </a:t>
                      </a:r>
                      <a:r>
                        <a:rPr lang="en-US" sz="1200" b="1" dirty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Track[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MAX_TRACKS</a:t>
                      </a:r>
                      <a:r>
                        <a:rPr lang="en-US" sz="1200" b="1" dirty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]            </a:t>
                      </a:r>
                      <a:r>
                        <a:rPr lang="en-US" sz="1000" b="1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//4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- </a:t>
                      </a:r>
                      <a:r>
                        <a:rPr lang="en-US" sz="1200" b="1" dirty="0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artist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: </a:t>
                      </a:r>
                      <a:r>
                        <a:rPr lang="en-US" sz="1200" b="1" dirty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Artist                                         </a:t>
                      </a:r>
                      <a:r>
                        <a:rPr lang="en-US" sz="1000" b="1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//5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addTrack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(</a:t>
                      </a:r>
                      <a:r>
                        <a:rPr lang="en-US" sz="1200" b="1" dirty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Track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track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): void        </a:t>
                      </a:r>
                      <a:r>
                        <a:rPr lang="en-US" sz="1000" dirty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           </a:t>
                      </a:r>
                      <a:r>
                        <a:rPr lang="en-US" sz="1000" b="1" dirty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//1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200" b="1" dirty="0" err="1">
                          <a:solidFill>
                            <a:srgbClr val="7030A0"/>
                          </a:solidFill>
                          <a:effectLst/>
                          <a:latin typeface="Times New Roman"/>
                          <a:ea typeface="Times New Roman"/>
                        </a:rPr>
                        <a:t>getTrack</a:t>
                      </a:r>
                      <a:r>
                        <a:rPr lang="en-US" sz="1200" b="1" dirty="0">
                          <a:solidFill>
                            <a:srgbClr val="7030A0"/>
                          </a:solidFill>
                          <a:effectLst/>
                          <a:latin typeface="Times New Roman"/>
                          <a:ea typeface="Times New Roman"/>
                        </a:rPr>
                        <a:t>(</a:t>
                      </a:r>
                      <a:r>
                        <a:rPr lang="en-US" sz="1200" b="1" dirty="0" err="1">
                          <a:effectLst/>
                          <a:latin typeface="Times New Roman"/>
                          <a:ea typeface="Times New Roman"/>
                        </a:rPr>
                        <a:t>int</a:t>
                      </a: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Times New Roman"/>
                        </a:rPr>
                        <a:t>i</a:t>
                      </a:r>
                      <a:r>
                        <a:rPr lang="en-US" sz="1200" b="1" dirty="0">
                          <a:solidFill>
                            <a:srgbClr val="7030A0"/>
                          </a:solidFill>
                          <a:effectLst/>
                          <a:latin typeface="Times New Roman"/>
                          <a:ea typeface="Times New Roman"/>
                        </a:rPr>
                        <a:t>)</a:t>
                      </a:r>
                      <a:r>
                        <a:rPr lang="en-US" sz="1200" dirty="0">
                          <a:effectLst/>
                          <a:latin typeface="Times New Roman"/>
                          <a:ea typeface="Times New Roman"/>
                        </a:rPr>
                        <a:t>:</a:t>
                      </a:r>
                      <a:r>
                        <a:rPr lang="en-US" sz="1200" b="1" dirty="0">
                          <a:solidFill>
                            <a:srgbClr val="7030A0"/>
                          </a:solidFill>
                          <a:effectLst/>
                          <a:latin typeface="Times New Roman"/>
                          <a:ea typeface="Times New Roman"/>
                        </a:rPr>
                        <a:t> Track                             </a:t>
                      </a:r>
                      <a:r>
                        <a:rPr lang="en-US" sz="1000" b="1" dirty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//2</a:t>
                      </a:r>
                      <a:r>
                        <a:rPr lang="en-US" sz="1200" b="1" dirty="0">
                          <a:solidFill>
                            <a:srgbClr val="7030A0"/>
                          </a:solidFill>
                          <a:effectLst/>
                          <a:latin typeface="Times New Roman"/>
                          <a:ea typeface="Times New Roman"/>
                        </a:rPr>
                        <a:t>                 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8687" name="Table 286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955413"/>
              </p:ext>
            </p:extLst>
          </p:nvPr>
        </p:nvGraphicFramePr>
        <p:xfrm>
          <a:off x="4732020" y="3886200"/>
          <a:ext cx="2125980" cy="940925"/>
        </p:xfrm>
        <a:graphic>
          <a:graphicData uri="http://schemas.openxmlformats.org/drawingml/2006/table">
            <a:tbl>
              <a:tblPr firstRow="1" firstCol="1" bandRow="1"/>
              <a:tblGrid>
                <a:gridCol w="2125980"/>
              </a:tblGrid>
              <a:tr h="516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     Track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34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Times New Roman"/>
                        </a:rPr>
                        <a:t>-</a:t>
                      </a:r>
                      <a:r>
                        <a:rPr lang="en-US" sz="120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title</a:t>
                      </a:r>
                      <a:r>
                        <a:rPr lang="en-US" sz="1200">
                          <a:effectLst/>
                          <a:latin typeface="Arial"/>
                          <a:ea typeface="Times New Roman"/>
                        </a:rPr>
                        <a:t>: </a:t>
                      </a:r>
                      <a:r>
                        <a:rPr lang="en-US" sz="1200" b="1">
                          <a:effectLst/>
                          <a:latin typeface="Arial"/>
                          <a:ea typeface="Times New Roman"/>
                        </a:rPr>
                        <a:t>String</a:t>
                      </a:r>
                      <a:r>
                        <a:rPr lang="en-US" sz="1000" b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                         //1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Times New Roman"/>
                        </a:rPr>
                        <a:t>-</a:t>
                      </a:r>
                      <a:r>
                        <a:rPr lang="en-US" sz="120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time</a:t>
                      </a:r>
                      <a:r>
                        <a:rPr lang="en-US" sz="1200">
                          <a:effectLst/>
                          <a:latin typeface="Arial"/>
                          <a:ea typeface="Times New Roman"/>
                        </a:rPr>
                        <a:t>: </a:t>
                      </a:r>
                      <a:r>
                        <a:rPr lang="en-US" sz="1200" b="1">
                          <a:effectLst/>
                          <a:latin typeface="Arial"/>
                          <a:ea typeface="Times New Roman"/>
                        </a:rPr>
                        <a:t>double                   </a:t>
                      </a:r>
                      <a:r>
                        <a:rPr lang="en-US" sz="1000" b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//2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91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3260" y="2981851"/>
            <a:ext cx="9245288" cy="1040285"/>
          </a:xfrm>
          <a:prstGeom prst="rect">
            <a:avLst/>
          </a:prstGeom>
          <a:solidFill>
            <a:srgbClr val="FF33CC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Any DIAGRAM that is NOT the result of CUT and PASTE</a:t>
            </a:r>
          </a:p>
          <a:p>
            <a:pPr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WILL BE IGNORED (YOU WILL GET ZERO POINTS)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6" name="AutoShape 3"/>
          <p:cNvCxnSpPr>
            <a:cxnSpLocks noChangeShapeType="1"/>
          </p:cNvCxnSpPr>
          <p:nvPr/>
        </p:nvCxnSpPr>
        <p:spPr bwMode="auto">
          <a:xfrm flipV="1">
            <a:off x="7680081" y="4652473"/>
            <a:ext cx="0" cy="253567"/>
          </a:xfrm>
          <a:prstGeom prst="straightConnector1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 type="arrow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3"/>
          <p:cNvCxnSpPr>
            <a:cxnSpLocks noChangeShapeType="1"/>
          </p:cNvCxnSpPr>
          <p:nvPr/>
        </p:nvCxnSpPr>
        <p:spPr bwMode="auto">
          <a:xfrm>
            <a:off x="5486400" y="4788949"/>
            <a:ext cx="388620" cy="543399"/>
          </a:xfrm>
          <a:prstGeom prst="straightConnector1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 type="arrow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6"/>
          <p:cNvCxnSpPr>
            <a:cxnSpLocks noChangeShapeType="1"/>
          </p:cNvCxnSpPr>
          <p:nvPr/>
        </p:nvCxnSpPr>
        <p:spPr bwMode="auto">
          <a:xfrm flipH="1">
            <a:off x="4635904" y="3755008"/>
            <a:ext cx="2308690" cy="70030"/>
          </a:xfrm>
          <a:prstGeom prst="straightConnector1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 type="arrow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9320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-1321772" y="-424110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sz="2800" b="1" dirty="0" smtClean="0">
                <a:solidFill>
                  <a:srgbClr val="000C31"/>
                </a:solidFill>
              </a:rPr>
              <a:t>Movie Company System </a:t>
            </a:r>
            <a:br>
              <a:rPr lang="en-US" sz="2800" b="1" dirty="0" smtClean="0">
                <a:solidFill>
                  <a:srgbClr val="000C31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UML </a:t>
            </a:r>
            <a:r>
              <a:rPr lang="en-US" sz="2800" b="1" dirty="0">
                <a:solidFill>
                  <a:srgbClr val="7030A0"/>
                </a:solidFill>
              </a:rPr>
              <a:t>M</a:t>
            </a:r>
            <a:r>
              <a:rPr lang="en-US" sz="2800" b="1" dirty="0">
                <a:solidFill>
                  <a:srgbClr val="FFC000"/>
                </a:solidFill>
              </a:rPr>
              <a:t>V</a:t>
            </a:r>
            <a:r>
              <a:rPr lang="en-US" sz="2800" b="1" dirty="0">
                <a:solidFill>
                  <a:srgbClr val="FF0000"/>
                </a:solidFill>
              </a:rPr>
              <a:t>C CLASS MODEL</a:t>
            </a:r>
            <a:endParaRPr lang="en-US" sz="2800" b="1" dirty="0" smtClean="0">
              <a:solidFill>
                <a:srgbClr val="FF0000"/>
              </a:solidFill>
            </a:endParaRPr>
          </a:p>
        </p:txBody>
      </p:sp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906265"/>
            <a:ext cx="3276285" cy="836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6962177" y="18550"/>
            <a:ext cx="221368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CUT &amp; PASTE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6" t="19955" r="52516" b="4593"/>
          <a:stretch/>
        </p:blipFill>
        <p:spPr bwMode="auto">
          <a:xfrm>
            <a:off x="381000" y="1022810"/>
            <a:ext cx="5638800" cy="5831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58173" y="685800"/>
            <a:ext cx="1588897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800000"/>
                </a:solidFill>
              </a:rPr>
              <a:t>7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800000"/>
                </a:solidFill>
              </a:rPr>
              <a:t>Class</a:t>
            </a:r>
            <a:r>
              <a:rPr lang="en-US" dirty="0" smtClean="0"/>
              <a:t>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522176" y="1990724"/>
            <a:ext cx="2513830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rgbClr val="7030A0"/>
                </a:solidFill>
              </a:rPr>
              <a:t>4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7030A0"/>
                </a:solidFill>
              </a:rPr>
              <a:t>M</a:t>
            </a:r>
            <a:r>
              <a:rPr lang="en-US" dirty="0" smtClean="0"/>
              <a:t>odel </a:t>
            </a:r>
            <a:r>
              <a:rPr lang="en-US" b="1" dirty="0" smtClean="0">
                <a:solidFill>
                  <a:srgbClr val="800000"/>
                </a:solidFill>
              </a:rPr>
              <a:t>Class</a:t>
            </a:r>
            <a:r>
              <a:rPr lang="en-US" dirty="0" smtClean="0"/>
              <a:t>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9575" y="6076950"/>
            <a:ext cx="1647825" cy="646934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81000" y="5334000"/>
            <a:ext cx="1743075" cy="533400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343150" y="5724525"/>
            <a:ext cx="2533650" cy="990600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828800" y="3124199"/>
            <a:ext cx="3524250" cy="1838325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400800" y="2662534"/>
            <a:ext cx="2685351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C</a:t>
            </a:r>
            <a:r>
              <a:rPr lang="en-US" dirty="0" smtClean="0"/>
              <a:t>ontroller </a:t>
            </a:r>
            <a:r>
              <a:rPr lang="en-US" b="1" dirty="0" smtClean="0">
                <a:solidFill>
                  <a:srgbClr val="800000"/>
                </a:solidFill>
              </a:rPr>
              <a:t>Class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09800" y="1676400"/>
            <a:ext cx="3771900" cy="12477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492597" y="3276598"/>
            <a:ext cx="2016899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rgbClr val="FFC000"/>
                </a:solidFill>
              </a:rPr>
              <a:t>1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C000"/>
                </a:solidFill>
              </a:rPr>
              <a:t>V</a:t>
            </a:r>
            <a:r>
              <a:rPr lang="en-US" dirty="0" smtClean="0"/>
              <a:t>iew </a:t>
            </a:r>
            <a:r>
              <a:rPr lang="en-US" b="1" dirty="0" smtClean="0">
                <a:solidFill>
                  <a:srgbClr val="800000"/>
                </a:solidFill>
              </a:rPr>
              <a:t>Class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76475" y="1049981"/>
            <a:ext cx="1819275" cy="47401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533531" y="4267200"/>
            <a:ext cx="2000869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rgbClr val="00B050"/>
                </a:solidFill>
              </a:rPr>
              <a:t>1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00B050"/>
                </a:solidFill>
              </a:rPr>
              <a:t>A</a:t>
            </a:r>
            <a:r>
              <a:rPr lang="en-US" dirty="0" err="1" smtClean="0"/>
              <a:t>ppl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800000"/>
                </a:solidFill>
              </a:rPr>
              <a:t>Class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76251" y="1279985"/>
            <a:ext cx="1638300" cy="1634665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400800" y="5335677"/>
            <a:ext cx="2306081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OOA </a:t>
            </a:r>
            <a:r>
              <a:rPr lang="en-US" dirty="0" smtClean="0">
                <a:solidFill>
                  <a:schemeClr val="tx1"/>
                </a:solidFill>
              </a:rPr>
              <a:t>ends</a:t>
            </a:r>
            <a:r>
              <a:rPr lang="en-US" dirty="0" smtClean="0">
                <a:solidFill>
                  <a:srgbClr val="FF0000"/>
                </a:solidFill>
              </a:rPr>
              <a:t> here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/>
          <a:srcRect l="26373" t="55831" r="29671" b="38790"/>
          <a:stretch/>
        </p:blipFill>
        <p:spPr>
          <a:xfrm>
            <a:off x="2303037" y="1088813"/>
            <a:ext cx="1752600" cy="41317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272102" y="1102324"/>
            <a:ext cx="88176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800" b="1" dirty="0" smtClean="0">
                <a:solidFill>
                  <a:srgbClr val="800000"/>
                </a:solidFill>
              </a:rPr>
              <a:t>HTML</a:t>
            </a:r>
            <a:endParaRPr lang="en-US" sz="1800" dirty="0"/>
          </a:p>
        </p:txBody>
      </p:sp>
      <p:sp>
        <p:nvSpPr>
          <p:cNvPr id="30" name="TextBox 29"/>
          <p:cNvSpPr txBox="1"/>
          <p:nvPr/>
        </p:nvSpPr>
        <p:spPr>
          <a:xfrm>
            <a:off x="106743" y="3035931"/>
            <a:ext cx="5429869" cy="39703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800" b="1" dirty="0" smtClean="0">
                <a:solidFill>
                  <a:srgbClr val="800000"/>
                </a:solidFill>
              </a:rPr>
              <a:t>DATABASE back end </a:t>
            </a:r>
            <a:r>
              <a:rPr lang="en-US" sz="1800" b="1" dirty="0" smtClean="0">
                <a:solidFill>
                  <a:srgbClr val="7030A0"/>
                </a:solidFill>
              </a:rPr>
              <a:t>TABLES</a:t>
            </a:r>
            <a:r>
              <a:rPr lang="en-US" sz="1800" b="1" dirty="0" smtClean="0">
                <a:solidFill>
                  <a:srgbClr val="800000"/>
                </a:solidFill>
              </a:rPr>
              <a:t> will become your </a:t>
            </a:r>
            <a:r>
              <a:rPr lang="en-US" sz="1800" b="1" dirty="0" smtClean="0">
                <a:solidFill>
                  <a:srgbClr val="7030A0"/>
                </a:solidFill>
              </a:rPr>
              <a:t>MODELS</a:t>
            </a:r>
            <a:r>
              <a:rPr lang="en-US" sz="1800" b="1" dirty="0" smtClean="0">
                <a:solidFill>
                  <a:srgbClr val="800000"/>
                </a:solidFill>
              </a:rPr>
              <a:t> in the front end.</a:t>
            </a:r>
          </a:p>
          <a:p>
            <a:pPr>
              <a:buFont typeface="Wingdings" pitchFamily="2" charset="2"/>
              <a:buNone/>
            </a:pPr>
            <a:endParaRPr lang="en-US" sz="1800" b="1" dirty="0" smtClean="0">
              <a:solidFill>
                <a:srgbClr val="800000"/>
              </a:solidFill>
            </a:endParaRPr>
          </a:p>
          <a:p>
            <a:pPr>
              <a:buFont typeface="Wingdings" pitchFamily="2" charset="2"/>
              <a:buNone/>
            </a:pPr>
            <a:endParaRPr lang="en-US" sz="1800" b="1" dirty="0">
              <a:solidFill>
                <a:srgbClr val="800000"/>
              </a:solidFill>
            </a:endParaRPr>
          </a:p>
          <a:p>
            <a:pPr>
              <a:buFont typeface="Wingdings" pitchFamily="2" charset="2"/>
              <a:buNone/>
            </a:pPr>
            <a:endParaRPr lang="en-US" sz="1800" b="1" dirty="0" smtClean="0">
              <a:solidFill>
                <a:srgbClr val="800000"/>
              </a:solidFill>
            </a:endParaRPr>
          </a:p>
          <a:p>
            <a:pPr>
              <a:buFont typeface="Wingdings" pitchFamily="2" charset="2"/>
              <a:buNone/>
            </a:pPr>
            <a:endParaRPr lang="en-US" sz="1800" b="1" dirty="0">
              <a:solidFill>
                <a:srgbClr val="800000"/>
              </a:solidFill>
            </a:endParaRPr>
          </a:p>
          <a:p>
            <a:pPr>
              <a:buFont typeface="Wingdings" pitchFamily="2" charset="2"/>
              <a:buNone/>
            </a:pPr>
            <a:endParaRPr lang="en-US" sz="1800" b="1" dirty="0" smtClean="0">
              <a:solidFill>
                <a:srgbClr val="800000"/>
              </a:solidFill>
            </a:endParaRPr>
          </a:p>
          <a:p>
            <a:pPr>
              <a:buFont typeface="Wingdings" pitchFamily="2" charset="2"/>
              <a:buNone/>
            </a:pPr>
            <a:endParaRPr lang="en-US" sz="1800" b="1" dirty="0">
              <a:solidFill>
                <a:srgbClr val="800000"/>
              </a:solidFill>
            </a:endParaRPr>
          </a:p>
          <a:p>
            <a:pPr>
              <a:buFont typeface="Wingdings" pitchFamily="2" charset="2"/>
              <a:buNone/>
            </a:pPr>
            <a:endParaRPr lang="en-US" sz="1800" b="1" dirty="0" smtClean="0">
              <a:solidFill>
                <a:srgbClr val="800000"/>
              </a:solidFill>
            </a:endParaRPr>
          </a:p>
          <a:p>
            <a:pPr>
              <a:buFont typeface="Wingdings" pitchFamily="2" charset="2"/>
              <a:buNone/>
            </a:pPr>
            <a:endParaRPr lang="en-US" sz="1800" b="1" dirty="0">
              <a:solidFill>
                <a:srgbClr val="800000"/>
              </a:solidFill>
            </a:endParaRPr>
          </a:p>
          <a:p>
            <a:pPr>
              <a:buFont typeface="Wingdings" pitchFamily="2" charset="2"/>
              <a:buNone/>
            </a:pPr>
            <a:endParaRPr lang="en-US" sz="1800" b="1" dirty="0" smtClean="0">
              <a:solidFill>
                <a:srgbClr val="800000"/>
              </a:solidFill>
            </a:endParaRPr>
          </a:p>
          <a:p>
            <a:pPr>
              <a:buFont typeface="Wingdings" pitchFamily="2" charset="2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1621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4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18" grpId="0" animBg="1"/>
      <p:bldP spid="18" grpId="1" animBg="1"/>
      <p:bldP spid="29" grpId="0" animBg="1"/>
      <p:bldP spid="3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-1321772" y="-424110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sz="2800" b="1" dirty="0" smtClean="0">
                <a:solidFill>
                  <a:srgbClr val="000C31"/>
                </a:solidFill>
              </a:rPr>
              <a:t>Movie Company System </a:t>
            </a:r>
            <a:br>
              <a:rPr lang="en-US" sz="2800" b="1" dirty="0" smtClean="0">
                <a:solidFill>
                  <a:srgbClr val="000C31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UML </a:t>
            </a:r>
            <a:r>
              <a:rPr lang="en-US" sz="2800" b="1" dirty="0">
                <a:solidFill>
                  <a:srgbClr val="7030A0"/>
                </a:solidFill>
              </a:rPr>
              <a:t>M</a:t>
            </a:r>
            <a:r>
              <a:rPr lang="en-US" sz="2800" b="1" dirty="0">
                <a:solidFill>
                  <a:srgbClr val="FFC000"/>
                </a:solidFill>
              </a:rPr>
              <a:t>V</a:t>
            </a:r>
            <a:r>
              <a:rPr lang="en-US" sz="2800" b="1" dirty="0">
                <a:solidFill>
                  <a:srgbClr val="FF0000"/>
                </a:solidFill>
              </a:rPr>
              <a:t>C CLASS MODEL</a:t>
            </a:r>
            <a:endParaRPr lang="en-US" sz="2800" b="1" dirty="0" smtClean="0">
              <a:solidFill>
                <a:srgbClr val="FF0000"/>
              </a:solidFill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6" t="19955" r="52516" b="4593"/>
          <a:stretch/>
        </p:blipFill>
        <p:spPr bwMode="auto">
          <a:xfrm>
            <a:off x="381000" y="1022811"/>
            <a:ext cx="5638800" cy="4996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89142" y="3276600"/>
            <a:ext cx="1588897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 dirty="0" smtClean="0">
                <a:solidFill>
                  <a:srgbClr val="800000"/>
                </a:solidFill>
              </a:rPr>
              <a:t>7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800000"/>
                </a:solidFill>
              </a:rPr>
              <a:t>Class</a:t>
            </a:r>
            <a:r>
              <a:rPr lang="en-US" dirty="0" smtClean="0"/>
              <a:t>es</a:t>
            </a:r>
            <a:endParaRPr lang="en-US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839" y="6172200"/>
            <a:ext cx="7885076" cy="1093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400800" y="5335677"/>
            <a:ext cx="2424062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OOD </a:t>
            </a:r>
            <a:r>
              <a:rPr lang="en-US" dirty="0" smtClean="0">
                <a:solidFill>
                  <a:schemeClr val="tx1"/>
                </a:solidFill>
              </a:rPr>
              <a:t>starts</a:t>
            </a:r>
            <a:r>
              <a:rPr lang="en-US" dirty="0" smtClean="0">
                <a:solidFill>
                  <a:srgbClr val="FF0000"/>
                </a:solidFill>
              </a:rPr>
              <a:t> here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28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-1321772" y="-424110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sz="2800" b="1" dirty="0" smtClean="0">
                <a:solidFill>
                  <a:srgbClr val="000C31"/>
                </a:solidFill>
              </a:rPr>
              <a:t>Movie Company System </a:t>
            </a:r>
            <a:br>
              <a:rPr lang="en-US" sz="2800" b="1" dirty="0" smtClean="0">
                <a:solidFill>
                  <a:srgbClr val="000C31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UML </a:t>
            </a:r>
            <a:r>
              <a:rPr lang="en-US" sz="2800" b="1" dirty="0">
                <a:solidFill>
                  <a:srgbClr val="7030A0"/>
                </a:solidFill>
              </a:rPr>
              <a:t>M</a:t>
            </a:r>
            <a:r>
              <a:rPr lang="en-US" sz="2800" b="1" dirty="0">
                <a:solidFill>
                  <a:srgbClr val="FFC000"/>
                </a:solidFill>
              </a:rPr>
              <a:t>V</a:t>
            </a:r>
            <a:r>
              <a:rPr lang="en-US" sz="2800" b="1" dirty="0">
                <a:solidFill>
                  <a:srgbClr val="FF0000"/>
                </a:solidFill>
              </a:rPr>
              <a:t>C CLASS MODEL</a:t>
            </a:r>
            <a:endParaRPr lang="en-US" sz="2800" b="1" dirty="0" smtClean="0">
              <a:solidFill>
                <a:srgbClr val="FF0000"/>
              </a:solidFill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839" y="6172200"/>
            <a:ext cx="7885076" cy="1093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538273"/>
              </p:ext>
            </p:extLst>
          </p:nvPr>
        </p:nvGraphicFramePr>
        <p:xfrm>
          <a:off x="6781800" y="0"/>
          <a:ext cx="2362200" cy="2338070"/>
        </p:xfrm>
        <a:graphic>
          <a:graphicData uri="http://schemas.openxmlformats.org/drawingml/2006/table">
            <a:tbl>
              <a:tblPr firstRow="1" firstCol="1" bandRow="1"/>
              <a:tblGrid>
                <a:gridCol w="2362200"/>
              </a:tblGrid>
              <a:tr h="234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B050"/>
                          </a:solidFill>
                          <a:effectLst/>
                          <a:latin typeface="Arial"/>
                          <a:ea typeface="Times New Roman"/>
                        </a:rPr>
                        <a:t>MovieCompanySystem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627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-</a:t>
                      </a:r>
                      <a:r>
                        <a:rPr lang="en-US" sz="1200" b="1" dirty="0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control</a:t>
                      </a:r>
                      <a:r>
                        <a:rPr lang="en-US" sz="1200" b="1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: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Controller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-</a:t>
                      </a:r>
                      <a:r>
                        <a:rPr lang="en-US" sz="1200" b="1" dirty="0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view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: </a:t>
                      </a:r>
                      <a:r>
                        <a:rPr lang="en-US" sz="1200" b="1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View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choice: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 dirty="0" err="1">
                          <a:effectLst/>
                          <a:latin typeface="Arial"/>
                          <a:ea typeface="Times New Roman"/>
                        </a:rPr>
                        <a:t>int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artist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: </a:t>
                      </a:r>
                      <a:r>
                        <a:rPr lang="en-US" sz="1200" b="1" dirty="0">
                          <a:effectLst/>
                          <a:latin typeface="Arial"/>
                          <a:ea typeface="Times New Roman"/>
                        </a:rPr>
                        <a:t>String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disc: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Arial"/>
                          <a:ea typeface="Times New Roman"/>
                        </a:rPr>
                        <a:t>String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track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:: </a:t>
                      </a:r>
                      <a:r>
                        <a:rPr lang="en-US" sz="1200" b="1" dirty="0">
                          <a:effectLst/>
                          <a:latin typeface="Arial"/>
                          <a:ea typeface="Times New Roman"/>
                        </a:rPr>
                        <a:t>String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discCatalogNumber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: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Arial"/>
                          <a:ea typeface="Times New Roman"/>
                        </a:rPr>
                        <a:t>String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time: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Arial"/>
                          <a:ea typeface="Times New Roman"/>
                        </a:rPr>
                        <a:t>double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527912"/>
              </p:ext>
            </p:extLst>
          </p:nvPr>
        </p:nvGraphicFramePr>
        <p:xfrm>
          <a:off x="115105" y="762000"/>
          <a:ext cx="6336195" cy="4206240"/>
        </p:xfrm>
        <a:graphic>
          <a:graphicData uri="http://schemas.openxmlformats.org/drawingml/2006/table">
            <a:tbl>
              <a:tblPr/>
              <a:tblGrid>
                <a:gridCol w="6336195"/>
              </a:tblGrid>
              <a:tr h="41148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/>
                          <a:ea typeface="Times New Roman"/>
                        </a:rPr>
                        <a:t>public static void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main </a:t>
                      </a:r>
                      <a:r>
                        <a:rPr lang="en-US" sz="1000" dirty="0">
                          <a:effectLst/>
                          <a:latin typeface="Arial"/>
                          <a:ea typeface="Times New Roman"/>
                        </a:rPr>
                        <a:t>( ) {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This method will create the </a:t>
                      </a:r>
                      <a:r>
                        <a:rPr lang="en-US" sz="10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Controller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 and 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View </a:t>
                      </a:r>
                      <a:r>
                        <a:rPr lang="en-US" sz="1000" b="1" dirty="0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objects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that allows the Actor </a:t>
                      </a:r>
                      <a:r>
                        <a:rPr lang="en-US" sz="1000" b="1" dirty="0">
                          <a:solidFill>
                            <a:srgbClr val="0000FF"/>
                          </a:solidFill>
                          <a:effectLst/>
                          <a:latin typeface="Arial"/>
                          <a:ea typeface="Times New Roman"/>
                        </a:rPr>
                        <a:t>User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to use the </a:t>
                      </a:r>
                      <a:r>
                        <a:rPr lang="en-US" sz="1000" b="1" dirty="0" err="1">
                          <a:solidFill>
                            <a:srgbClr val="00B050"/>
                          </a:solidFill>
                          <a:effectLst/>
                          <a:latin typeface="Arial"/>
                          <a:ea typeface="Times New Roman"/>
                        </a:rPr>
                        <a:t>MovieCompanySystem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.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Create the </a:t>
                      </a:r>
                      <a:r>
                        <a:rPr lang="en-US" sz="1000" b="1" dirty="0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instance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 of the </a:t>
                      </a:r>
                      <a:r>
                        <a:rPr lang="en-US" sz="10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Controller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 class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Controller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000" b="1" dirty="0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control </a:t>
                      </a:r>
                      <a:r>
                        <a:rPr lang="en-US" sz="1000" dirty="0">
                          <a:effectLst/>
                          <a:latin typeface="Arial"/>
                          <a:ea typeface="Times New Roman"/>
                        </a:rPr>
                        <a:t>= </a:t>
                      </a:r>
                      <a:r>
                        <a:rPr lang="en-US" sz="10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new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000" b="1" dirty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Controller()</a:t>
                      </a:r>
                      <a:r>
                        <a:rPr lang="en-US" sz="1000" b="1" dirty="0">
                          <a:effectLst/>
                          <a:latin typeface="Arial"/>
                          <a:ea typeface="Times New Roman"/>
                        </a:rPr>
                        <a:t>;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Call  the </a:t>
                      </a:r>
                      <a:r>
                        <a:rPr lang="en-US" sz="10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UC 7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  </a:t>
                      </a:r>
                      <a:r>
                        <a:rPr lang="en-US" sz="1000" b="1" dirty="0" err="1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control.</a:t>
                      </a:r>
                      <a:r>
                        <a:rPr lang="en-US" sz="1000" b="1" dirty="0" err="1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UCrestoreCatalog</a:t>
                      </a:r>
                      <a:r>
                        <a:rPr lang="en-US" sz="10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()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 of the </a:t>
                      </a:r>
                      <a:r>
                        <a:rPr lang="en-US" sz="10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Controller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 class to read the Catalog from the “</a:t>
                      </a:r>
                      <a:r>
                        <a:rPr lang="en-US" sz="1000" b="1" dirty="0">
                          <a:solidFill>
                            <a:srgbClr val="0000FF"/>
                          </a:solidFill>
                          <a:effectLst/>
                          <a:latin typeface="Arial"/>
                          <a:ea typeface="Times New Roman"/>
                        </a:rPr>
                        <a:t>Catalog.txt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” file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Create the </a:t>
                      </a:r>
                      <a:r>
                        <a:rPr lang="en-US" sz="1000" b="1" dirty="0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instance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 of the 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View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 class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View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000" b="1" dirty="0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view</a:t>
                      </a:r>
                      <a:r>
                        <a:rPr lang="en-US" sz="1000" dirty="0">
                          <a:effectLst/>
                          <a:latin typeface="Arial"/>
                          <a:ea typeface="Times New Roman"/>
                        </a:rPr>
                        <a:t>= </a:t>
                      </a:r>
                      <a:r>
                        <a:rPr lang="en-US" sz="10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new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000" b="1" dirty="0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View()</a:t>
                      </a:r>
                      <a:r>
                        <a:rPr lang="en-US" sz="1000" b="1" dirty="0">
                          <a:effectLst/>
                          <a:latin typeface="Arial"/>
                          <a:ea typeface="Times New Roman"/>
                        </a:rPr>
                        <a:t>;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Call  the  </a:t>
                      </a:r>
                      <a:r>
                        <a:rPr lang="en-US" sz="1000" b="1" dirty="0" err="1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view</a:t>
                      </a:r>
                      <a:r>
                        <a:rPr lang="en-US" sz="1000" b="1" dirty="0" err="1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.</a:t>
                      </a:r>
                      <a:r>
                        <a:rPr lang="en-US" sz="1000" b="1" dirty="0" err="1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showSelection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()</a:t>
                      </a:r>
                      <a:r>
                        <a:rPr lang="en-US" sz="10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 of the 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View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 class to display the menu of options for Actor </a:t>
                      </a:r>
                      <a:r>
                        <a:rPr lang="en-US" sz="1000" b="1" dirty="0">
                          <a:solidFill>
                            <a:srgbClr val="0000FF"/>
                          </a:solidFill>
                          <a:effectLst/>
                          <a:latin typeface="Arial"/>
                          <a:ea typeface="Times New Roman"/>
                        </a:rPr>
                        <a:t>User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FF"/>
                          </a:solidFill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Create </a:t>
                      </a:r>
                      <a:r>
                        <a:rPr lang="en-US" sz="1000" b="1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local variables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000" dirty="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choice: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000" b="1" dirty="0" err="1">
                          <a:effectLst/>
                          <a:latin typeface="Arial"/>
                          <a:ea typeface="Times New Roman"/>
                        </a:rPr>
                        <a:t>int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/>
                          <a:ea typeface="Times New Roman"/>
                        </a:rPr>
                        <a:t>                                     +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artist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: </a:t>
                      </a:r>
                      <a:r>
                        <a:rPr lang="en-US" sz="1000" b="1" dirty="0">
                          <a:effectLst/>
                          <a:latin typeface="Arial"/>
                          <a:ea typeface="Times New Roman"/>
                        </a:rPr>
                        <a:t>String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/>
                          <a:ea typeface="Times New Roman"/>
                        </a:rPr>
                        <a:t>                                     +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disc: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000" b="1" dirty="0">
                          <a:effectLst/>
                          <a:latin typeface="Arial"/>
                          <a:ea typeface="Times New Roman"/>
                        </a:rPr>
                        <a:t>String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/>
                          <a:ea typeface="Times New Roman"/>
                        </a:rPr>
                        <a:t>                                     +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track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:: </a:t>
                      </a:r>
                      <a:r>
                        <a:rPr lang="en-US" sz="1000" b="1" dirty="0">
                          <a:effectLst/>
                          <a:latin typeface="Arial"/>
                          <a:ea typeface="Times New Roman"/>
                        </a:rPr>
                        <a:t>String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/>
                          <a:ea typeface="Times New Roman"/>
                        </a:rPr>
                        <a:t>                                     +</a:t>
                      </a:r>
                      <a:r>
                        <a:rPr lang="en-US" sz="10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discCatalogNumber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: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000" b="1" dirty="0">
                          <a:effectLst/>
                          <a:latin typeface="Arial"/>
                          <a:ea typeface="Times New Roman"/>
                        </a:rPr>
                        <a:t>String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/>
                          <a:ea typeface="Times New Roman"/>
                        </a:rPr>
                        <a:t>                                     +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time: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000" b="1" dirty="0">
                          <a:effectLst/>
                          <a:latin typeface="Arial"/>
                          <a:ea typeface="Times New Roman"/>
                        </a:rPr>
                        <a:t>double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/>
                          <a:ea typeface="Times New Roman"/>
                        </a:rPr>
                        <a:t>                                     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Read the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choice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from the keyboard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93179" marR="931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3933444"/>
          <a:ext cx="7772400" cy="210312"/>
        </p:xfrm>
        <a:graphic>
          <a:graphicData uri="http://schemas.openxmlformats.org/drawingml/2006/table">
            <a:tbl>
              <a:tblPr/>
              <a:tblGrid>
                <a:gridCol w="7772400"/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14300" marR="1143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73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-1321772" y="-391900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sz="2800" b="1" dirty="0" smtClean="0">
                <a:solidFill>
                  <a:srgbClr val="000C31"/>
                </a:solidFill>
              </a:rPr>
              <a:t>Movie Company System </a:t>
            </a:r>
            <a:br>
              <a:rPr lang="en-US" sz="2800" b="1" dirty="0" smtClean="0">
                <a:solidFill>
                  <a:srgbClr val="000C31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UML </a:t>
            </a:r>
            <a:r>
              <a:rPr lang="en-US" sz="2800" b="1" dirty="0">
                <a:solidFill>
                  <a:srgbClr val="7030A0"/>
                </a:solidFill>
              </a:rPr>
              <a:t>M</a:t>
            </a:r>
            <a:r>
              <a:rPr lang="en-US" sz="2800" b="1" dirty="0">
                <a:solidFill>
                  <a:srgbClr val="FFC000"/>
                </a:solidFill>
              </a:rPr>
              <a:t>V</a:t>
            </a:r>
            <a:r>
              <a:rPr lang="en-US" sz="2800" b="1" dirty="0">
                <a:solidFill>
                  <a:srgbClr val="FF0000"/>
                </a:solidFill>
              </a:rPr>
              <a:t>C CLASS MODEL</a:t>
            </a:r>
            <a:endParaRPr lang="en-US" sz="2800" b="1" dirty="0" smtClean="0">
              <a:solidFill>
                <a:srgbClr val="FF0000"/>
              </a:solidFill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839" y="6172200"/>
            <a:ext cx="7885076" cy="1093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201692"/>
              </p:ext>
            </p:extLst>
          </p:nvPr>
        </p:nvGraphicFramePr>
        <p:xfrm>
          <a:off x="6781800" y="0"/>
          <a:ext cx="2362200" cy="2338070"/>
        </p:xfrm>
        <a:graphic>
          <a:graphicData uri="http://schemas.openxmlformats.org/drawingml/2006/table">
            <a:tbl>
              <a:tblPr firstRow="1" firstCol="1" bandRow="1"/>
              <a:tblGrid>
                <a:gridCol w="2362200"/>
              </a:tblGrid>
              <a:tr h="234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B050"/>
                          </a:solidFill>
                          <a:effectLst/>
                          <a:latin typeface="Arial"/>
                          <a:ea typeface="Times New Roman"/>
                        </a:rPr>
                        <a:t>MovieCompanySystem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627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-</a:t>
                      </a:r>
                      <a:r>
                        <a:rPr lang="en-US" sz="1200" b="1" dirty="0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control</a:t>
                      </a:r>
                      <a:r>
                        <a:rPr lang="en-US" sz="1200" b="1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: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Controller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-</a:t>
                      </a:r>
                      <a:r>
                        <a:rPr lang="en-US" sz="1200" b="1" dirty="0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view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: </a:t>
                      </a:r>
                      <a:r>
                        <a:rPr lang="en-US" sz="1200" b="1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View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choice: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 dirty="0" err="1">
                          <a:effectLst/>
                          <a:latin typeface="Arial"/>
                          <a:ea typeface="Times New Roman"/>
                        </a:rPr>
                        <a:t>int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artist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: </a:t>
                      </a:r>
                      <a:r>
                        <a:rPr lang="en-US" sz="1200" b="1" dirty="0">
                          <a:effectLst/>
                          <a:latin typeface="Arial"/>
                          <a:ea typeface="Times New Roman"/>
                        </a:rPr>
                        <a:t>String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disc: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Arial"/>
                          <a:ea typeface="Times New Roman"/>
                        </a:rPr>
                        <a:t>String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track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:: </a:t>
                      </a:r>
                      <a:r>
                        <a:rPr lang="en-US" sz="1200" b="1" dirty="0">
                          <a:effectLst/>
                          <a:latin typeface="Arial"/>
                          <a:ea typeface="Times New Roman"/>
                        </a:rPr>
                        <a:t>String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discCatalogNumber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: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Arial"/>
                          <a:ea typeface="Times New Roman"/>
                        </a:rPr>
                        <a:t>String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</a:rPr>
                        <a:t>time: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Arial"/>
                          <a:ea typeface="Times New Roman"/>
                        </a:rPr>
                        <a:t>double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3933444"/>
          <a:ext cx="7772400" cy="210312"/>
        </p:xfrm>
        <a:graphic>
          <a:graphicData uri="http://schemas.openxmlformats.org/drawingml/2006/table">
            <a:tbl>
              <a:tblPr/>
              <a:tblGrid>
                <a:gridCol w="7772400"/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14300" marR="1143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85800" y="3933444"/>
          <a:ext cx="7772400" cy="210312"/>
        </p:xfrm>
        <a:graphic>
          <a:graphicData uri="http://schemas.openxmlformats.org/drawingml/2006/table">
            <a:tbl>
              <a:tblPr/>
              <a:tblGrid>
                <a:gridCol w="7772400"/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14300" marR="1143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85800" y="3933444"/>
          <a:ext cx="7772400" cy="210312"/>
        </p:xfrm>
        <a:graphic>
          <a:graphicData uri="http://schemas.openxmlformats.org/drawingml/2006/table">
            <a:tbl>
              <a:tblPr/>
              <a:tblGrid>
                <a:gridCol w="7772400"/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14300" marR="1143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793315"/>
              </p:ext>
            </p:extLst>
          </p:nvPr>
        </p:nvGraphicFramePr>
        <p:xfrm>
          <a:off x="115105" y="1056312"/>
          <a:ext cx="6336195" cy="4480560"/>
        </p:xfrm>
        <a:graphic>
          <a:graphicData uri="http://schemas.openxmlformats.org/drawingml/2006/table">
            <a:tbl>
              <a:tblPr/>
              <a:tblGrid>
                <a:gridCol w="6336195"/>
              </a:tblGrid>
              <a:tr h="411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Case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choice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of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: Prompt for Artist Name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artist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     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Call the Controller method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UC1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010C5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control.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UCAddArtist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artist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: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Call the Controller method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UC2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010C5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control.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UCListArtist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();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3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: Prompt for Artist Name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artist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Prompt for Disc Catalog Number Name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discCatalogNumber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Prompt for Disc Name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disc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Call the Controller method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UC3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010C5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control.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UCAddDisc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(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artist,discCatalogNumber,disc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4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: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Call the Controller method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UC4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010C5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control.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UCListDiscs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();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5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: Prompt for Artist Name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artist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Prompt for Disc Catalog Number Name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discCatalogNumber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Prompt for Disc Name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disc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Call the Controller method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UC5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010C5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control.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UCAddDisc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(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artist,discCatalogNumber,disc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6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: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Prompt for Disc Catalog Number Name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discCatalogNumber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   Call the Controller method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UC6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010C5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control.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UCListTracksForDisc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(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discCatalogNumber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Call  the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UC 8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010C5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control.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UCsaveCatalog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()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of the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class to write the Catalog in the “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Catalog.txt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” file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</a:rPr>
                        <a:t>}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3179" marR="931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458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78" y="5660210"/>
            <a:ext cx="7885076" cy="1093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Shape 120833"/>
          <p:cNvSpPr>
            <a:spLocks noGrp="1" noChangeArrowheads="1"/>
          </p:cNvSpPr>
          <p:nvPr>
            <p:ph type="title"/>
          </p:nvPr>
        </p:nvSpPr>
        <p:spPr>
          <a:xfrm>
            <a:off x="-609600" y="-76200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sz="2800" b="1" dirty="0" smtClean="0">
                <a:solidFill>
                  <a:srgbClr val="000C31"/>
                </a:solidFill>
              </a:rPr>
              <a:t>Movie Company System </a:t>
            </a:r>
            <a:br>
              <a:rPr lang="en-US" sz="2800" b="1" dirty="0" smtClean="0">
                <a:solidFill>
                  <a:srgbClr val="000C31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UML </a:t>
            </a:r>
            <a:r>
              <a:rPr lang="en-US" sz="2800" b="1" dirty="0">
                <a:solidFill>
                  <a:srgbClr val="7030A0"/>
                </a:solidFill>
              </a:rPr>
              <a:t>M</a:t>
            </a:r>
            <a:r>
              <a:rPr lang="en-US" sz="2800" b="1" dirty="0">
                <a:solidFill>
                  <a:srgbClr val="FFC000"/>
                </a:solidFill>
              </a:rPr>
              <a:t>V</a:t>
            </a:r>
            <a:r>
              <a:rPr lang="en-US" sz="2800" b="1" dirty="0">
                <a:solidFill>
                  <a:srgbClr val="FF0000"/>
                </a:solidFill>
              </a:rPr>
              <a:t>C CLASS MODEL</a:t>
            </a:r>
            <a:endParaRPr lang="en-US" sz="2800" b="1" dirty="0" smtClean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52400"/>
            <a:ext cx="235902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2924" y="1810548"/>
            <a:ext cx="5229225" cy="2322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kern="0" dirty="0">
                <a:solidFill>
                  <a:srgbClr val="000000"/>
                </a:solidFill>
                <a:latin typeface="Arial"/>
                <a:ea typeface="Times New Roman"/>
              </a:rPr>
              <a:t>public void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ea typeface="Times New Roman"/>
              </a:rPr>
              <a:t>showSelection</a:t>
            </a:r>
            <a:r>
              <a:rPr lang="en-US" sz="1400" kern="0" dirty="0">
                <a:solidFill>
                  <a:srgbClr val="000000"/>
                </a:solidFill>
                <a:latin typeface="Arial"/>
                <a:ea typeface="Times New Roman"/>
              </a:rPr>
              <a:t>(</a:t>
            </a:r>
            <a:r>
              <a:rPr lang="en-US" sz="1400" kern="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Times New Roman"/>
              </a:rPr>
              <a:t> </a:t>
            </a:r>
            <a:r>
              <a:rPr lang="en-US" sz="1400" kern="0" dirty="0">
                <a:solidFill>
                  <a:srgbClr val="000000"/>
                </a:solidFill>
                <a:latin typeface="Arial"/>
                <a:ea typeface="Times New Roman"/>
              </a:rPr>
              <a:t>) { </a:t>
            </a:r>
            <a:endParaRPr lang="en-US" sz="14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kern="0" dirty="0">
                <a:solidFill>
                  <a:srgbClr val="000000"/>
                </a:solidFill>
                <a:latin typeface="Arial"/>
                <a:ea typeface="Times New Roman"/>
              </a:rPr>
              <a:t>   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Times New Roman"/>
              </a:rPr>
              <a:t>Display the string </a:t>
            </a:r>
            <a:r>
              <a:rPr lang="en-US" sz="1400" kern="0" dirty="0">
                <a:solidFill>
                  <a:srgbClr val="000000"/>
                </a:solidFill>
                <a:latin typeface="Arial"/>
                <a:ea typeface="Times New Roman"/>
              </a:rPr>
              <a:t>“</a:t>
            </a:r>
            <a:r>
              <a:rPr lang="en-US" sz="1400" b="1" kern="0" dirty="0">
                <a:solidFill>
                  <a:srgbClr val="000000"/>
                </a:solidFill>
                <a:latin typeface="Arial"/>
                <a:ea typeface="Times New Roman"/>
              </a:rPr>
              <a:t>Welcome the Movie Company System</a:t>
            </a:r>
            <a:r>
              <a:rPr lang="en-US" sz="1400" kern="0" dirty="0">
                <a:solidFill>
                  <a:srgbClr val="000000"/>
                </a:solidFill>
                <a:latin typeface="Arial"/>
                <a:ea typeface="Times New Roman"/>
              </a:rPr>
              <a:t>”</a:t>
            </a:r>
            <a:endParaRPr lang="en-US" sz="14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kern="0" dirty="0">
                <a:solidFill>
                  <a:srgbClr val="000000"/>
                </a:solidFill>
                <a:latin typeface="Arial"/>
                <a:ea typeface="Times New Roman"/>
              </a:rPr>
              <a:t>   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Times New Roman"/>
              </a:rPr>
              <a:t>Display the string </a:t>
            </a:r>
            <a:r>
              <a:rPr lang="en-US" sz="1400" kern="0" dirty="0">
                <a:solidFill>
                  <a:srgbClr val="000000"/>
                </a:solidFill>
                <a:latin typeface="Arial"/>
                <a:ea typeface="Times New Roman"/>
              </a:rPr>
              <a:t>“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Times New Roman"/>
              </a:rPr>
              <a:t>Enter 1 for adding Artist</a:t>
            </a:r>
            <a:r>
              <a:rPr lang="en-US" sz="1400" kern="0" dirty="0">
                <a:solidFill>
                  <a:srgbClr val="000000"/>
                </a:solidFill>
                <a:latin typeface="Arial"/>
                <a:ea typeface="Times New Roman"/>
              </a:rPr>
              <a:t>:”</a:t>
            </a:r>
            <a:endParaRPr lang="en-US" sz="14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kern="0" dirty="0">
                <a:solidFill>
                  <a:srgbClr val="000000"/>
                </a:solidFill>
                <a:latin typeface="Arial"/>
                <a:ea typeface="Times New Roman"/>
              </a:rPr>
              <a:t>   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Times New Roman"/>
              </a:rPr>
              <a:t>Display the string </a:t>
            </a:r>
            <a:r>
              <a:rPr lang="en-US" sz="1400" kern="0" dirty="0">
                <a:solidFill>
                  <a:srgbClr val="000000"/>
                </a:solidFill>
                <a:latin typeface="Arial"/>
                <a:ea typeface="Times New Roman"/>
              </a:rPr>
              <a:t>“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Times New Roman"/>
              </a:rPr>
              <a:t>Enter 2 for listing  Artists</a:t>
            </a:r>
            <a:r>
              <a:rPr lang="en-US" sz="1400" kern="0" dirty="0">
                <a:solidFill>
                  <a:srgbClr val="000000"/>
                </a:solidFill>
                <a:latin typeface="Arial"/>
                <a:ea typeface="Times New Roman"/>
              </a:rPr>
              <a:t>:”</a:t>
            </a:r>
            <a:endParaRPr lang="en-US" sz="14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kern="0" dirty="0">
                <a:solidFill>
                  <a:srgbClr val="000000"/>
                </a:solidFill>
                <a:latin typeface="Arial"/>
                <a:ea typeface="Times New Roman"/>
              </a:rPr>
              <a:t>   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Times New Roman"/>
              </a:rPr>
              <a:t>Display the string </a:t>
            </a:r>
            <a:r>
              <a:rPr lang="en-US" sz="1400" kern="0" dirty="0">
                <a:solidFill>
                  <a:srgbClr val="000000"/>
                </a:solidFill>
                <a:latin typeface="Arial"/>
                <a:ea typeface="Times New Roman"/>
              </a:rPr>
              <a:t>“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Times New Roman"/>
              </a:rPr>
              <a:t>Enter 3 for adding Disc</a:t>
            </a:r>
            <a:r>
              <a:rPr lang="en-US" sz="1400" kern="0" dirty="0">
                <a:solidFill>
                  <a:srgbClr val="000000"/>
                </a:solidFill>
                <a:latin typeface="Arial"/>
                <a:ea typeface="Times New Roman"/>
              </a:rPr>
              <a:t>:”</a:t>
            </a:r>
            <a:endParaRPr lang="en-US" sz="14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kern="0" dirty="0">
                <a:solidFill>
                  <a:srgbClr val="000000"/>
                </a:solidFill>
                <a:latin typeface="Arial"/>
                <a:ea typeface="Times New Roman"/>
              </a:rPr>
              <a:t>   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Times New Roman"/>
              </a:rPr>
              <a:t>Display the string </a:t>
            </a:r>
            <a:r>
              <a:rPr lang="en-US" sz="1400" kern="0" dirty="0">
                <a:solidFill>
                  <a:srgbClr val="000000"/>
                </a:solidFill>
                <a:latin typeface="Arial"/>
                <a:ea typeface="Times New Roman"/>
              </a:rPr>
              <a:t>“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Times New Roman"/>
              </a:rPr>
              <a:t>Enter 4 for listing  Discs</a:t>
            </a:r>
            <a:r>
              <a:rPr lang="en-US" sz="1400" kern="0" dirty="0">
                <a:solidFill>
                  <a:srgbClr val="000000"/>
                </a:solidFill>
                <a:latin typeface="Arial"/>
                <a:ea typeface="Times New Roman"/>
              </a:rPr>
              <a:t>:”</a:t>
            </a:r>
            <a:endParaRPr lang="en-US" sz="14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kern="0" dirty="0">
                <a:solidFill>
                  <a:srgbClr val="000000"/>
                </a:solidFill>
                <a:latin typeface="Arial"/>
                <a:ea typeface="Times New Roman"/>
              </a:rPr>
              <a:t>   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Times New Roman"/>
              </a:rPr>
              <a:t>Display the string </a:t>
            </a:r>
            <a:r>
              <a:rPr lang="en-US" sz="1400" kern="0" dirty="0">
                <a:solidFill>
                  <a:srgbClr val="000000"/>
                </a:solidFill>
                <a:latin typeface="Arial"/>
                <a:ea typeface="Times New Roman"/>
              </a:rPr>
              <a:t>“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Times New Roman"/>
              </a:rPr>
              <a:t>Enter 5 for adding Track   for Disc</a:t>
            </a:r>
            <a:r>
              <a:rPr lang="en-US" sz="1400" kern="0" dirty="0">
                <a:solidFill>
                  <a:srgbClr val="000000"/>
                </a:solidFill>
                <a:latin typeface="Arial"/>
                <a:ea typeface="Times New Roman"/>
              </a:rPr>
              <a:t>:”</a:t>
            </a:r>
            <a:endParaRPr lang="en-US" sz="14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kern="0" dirty="0">
                <a:solidFill>
                  <a:srgbClr val="000000"/>
                </a:solidFill>
                <a:latin typeface="Arial"/>
                <a:ea typeface="Times New Roman"/>
              </a:rPr>
              <a:t>   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Times New Roman"/>
              </a:rPr>
              <a:t>Display the string </a:t>
            </a:r>
            <a:r>
              <a:rPr lang="en-US" sz="1400" kern="0" dirty="0">
                <a:solidFill>
                  <a:srgbClr val="000000"/>
                </a:solidFill>
                <a:latin typeface="Arial"/>
                <a:ea typeface="Times New Roman"/>
              </a:rPr>
              <a:t>“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Times New Roman"/>
              </a:rPr>
              <a:t>Enter 6 for listing   Tracks for Disc</a:t>
            </a:r>
            <a:r>
              <a:rPr lang="en-US" sz="1400" kern="0" dirty="0">
                <a:solidFill>
                  <a:srgbClr val="000000"/>
                </a:solidFill>
                <a:latin typeface="Arial"/>
                <a:ea typeface="Times New Roman"/>
              </a:rPr>
              <a:t>:”</a:t>
            </a:r>
            <a:endParaRPr lang="en-US" sz="14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kern="0" dirty="0">
                <a:solidFill>
                  <a:srgbClr val="000000"/>
                </a:solidFill>
                <a:latin typeface="Arial"/>
                <a:ea typeface="Times New Roman"/>
              </a:rPr>
              <a:t>}</a:t>
            </a:r>
            <a:endParaRPr lang="en-US" sz="1400" kern="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504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082" y="-152400"/>
            <a:ext cx="8443912" cy="1143000"/>
          </a:xfrm>
        </p:spPr>
        <p:txBody>
          <a:bodyPr/>
          <a:lstStyle/>
          <a:p>
            <a:r>
              <a:rPr lang="en-US" sz="4600" dirty="0"/>
              <a:t>Start with </a:t>
            </a:r>
            <a:r>
              <a:rPr lang="en-US" sz="4600" dirty="0">
                <a:solidFill>
                  <a:srgbClr val="FF0000"/>
                </a:solidFill>
              </a:rPr>
              <a:t>OOA</a:t>
            </a:r>
            <a:r>
              <a:rPr lang="en-US" sz="4600" dirty="0"/>
              <a:t>&amp;</a:t>
            </a:r>
            <a:r>
              <a:rPr lang="en-US" sz="4600" dirty="0">
                <a:solidFill>
                  <a:srgbClr val="FF0000"/>
                </a:solidFill>
              </a:rPr>
              <a:t>OOD</a:t>
            </a:r>
            <a:r>
              <a:rPr lang="en-US" sz="4600" dirty="0"/>
              <a:t> or </a:t>
            </a:r>
            <a:r>
              <a:rPr lang="en-US" sz="4600" dirty="0">
                <a:solidFill>
                  <a:srgbClr val="FF0000"/>
                </a:solidFill>
              </a:rPr>
              <a:t>Coding</a:t>
            </a:r>
            <a:r>
              <a:rPr lang="en-US" sz="46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082" y="882236"/>
            <a:ext cx="8285918" cy="4437063"/>
          </a:xfrm>
        </p:spPr>
        <p:txBody>
          <a:bodyPr/>
          <a:lstStyle/>
          <a:p>
            <a:pPr algn="just"/>
            <a:r>
              <a:rPr lang="en-US" sz="1800" dirty="0" smtClean="0">
                <a:latin typeface="Calibri" pitchFamily="34" charset="0"/>
              </a:rPr>
              <a:t>The heart of </a:t>
            </a:r>
            <a:r>
              <a:rPr lang="en-US" sz="1800" b="1" dirty="0" smtClean="0">
                <a:solidFill>
                  <a:srgbClr val="FF0000"/>
                </a:solidFill>
                <a:latin typeface="Calibri" pitchFamily="34" charset="0"/>
              </a:rPr>
              <a:t>O</a:t>
            </a:r>
            <a:r>
              <a:rPr lang="en-US" sz="1800" dirty="0" smtClean="0">
                <a:latin typeface="Calibri" pitchFamily="34" charset="0"/>
              </a:rPr>
              <a:t>bject </a:t>
            </a:r>
            <a:r>
              <a:rPr lang="en-US" sz="1800" b="1" dirty="0" smtClean="0">
                <a:solidFill>
                  <a:srgbClr val="FF0000"/>
                </a:solidFill>
                <a:latin typeface="Calibri" pitchFamily="34" charset="0"/>
              </a:rPr>
              <a:t>O</a:t>
            </a:r>
            <a:r>
              <a:rPr lang="en-US" sz="1800" dirty="0" smtClean="0">
                <a:latin typeface="Calibri" pitchFamily="34" charset="0"/>
              </a:rPr>
              <a:t>riented </a:t>
            </a:r>
            <a:r>
              <a:rPr lang="en-US" sz="1800" b="1" dirty="0" smtClean="0">
                <a:solidFill>
                  <a:srgbClr val="FF0000"/>
                </a:solidFill>
                <a:latin typeface="Calibri" pitchFamily="34" charset="0"/>
              </a:rPr>
              <a:t>P</a:t>
            </a:r>
            <a:r>
              <a:rPr lang="en-US" sz="1800" dirty="0" smtClean="0">
                <a:latin typeface="Calibri" pitchFamily="34" charset="0"/>
              </a:rPr>
              <a:t>aradigm </a:t>
            </a:r>
            <a:r>
              <a:rPr lang="en-US" sz="1800" b="1" dirty="0" smtClean="0">
                <a:solidFill>
                  <a:srgbClr val="00B050"/>
                </a:solidFill>
                <a:latin typeface="Algerian" panose="04020705040A02060702" pitchFamily="82" charset="0"/>
              </a:rPr>
              <a:t>problem</a:t>
            </a:r>
            <a:r>
              <a:rPr lang="en-US" sz="1800" dirty="0" smtClean="0">
                <a:latin typeface="Calibri" pitchFamily="34" charset="0"/>
              </a:rPr>
              <a:t> solving is the construction of 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a Model</a:t>
            </a:r>
            <a:r>
              <a:rPr lang="en-US" sz="1800" dirty="0" smtClean="0">
                <a:latin typeface="Calibri" pitchFamily="34" charset="0"/>
              </a:rPr>
              <a:t>.</a:t>
            </a:r>
          </a:p>
          <a:p>
            <a:pPr algn="just"/>
            <a:r>
              <a:rPr lang="en-US" sz="1800" dirty="0" smtClean="0">
                <a:solidFill>
                  <a:srgbClr val="E6AF00"/>
                </a:solidFill>
                <a:latin typeface="Algerian" panose="04020705040A02060702" pitchFamily="82" charset="0"/>
              </a:rPr>
              <a:t>Architects</a:t>
            </a:r>
            <a:r>
              <a:rPr lang="en-US" sz="1800" dirty="0" smtClean="0">
                <a:latin typeface="Calibri" pitchFamily="34" charset="0"/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  <a:latin typeface="Algerian" panose="04020705040A02060702" pitchFamily="82" charset="0"/>
              </a:rPr>
              <a:t>design</a:t>
            </a:r>
            <a:r>
              <a:rPr lang="en-US" sz="1800" dirty="0" smtClean="0">
                <a:latin typeface="Calibri" pitchFamily="34" charset="0"/>
              </a:rPr>
              <a:t> buildings. </a:t>
            </a:r>
            <a:r>
              <a:rPr lang="en-US" sz="1800" b="1" dirty="0" smtClean="0">
                <a:solidFill>
                  <a:srgbClr val="E6AF00"/>
                </a:solidFill>
                <a:latin typeface="Algerian" panose="04020705040A02060702" pitchFamily="82" charset="0"/>
              </a:rPr>
              <a:t>Builders</a:t>
            </a:r>
            <a:r>
              <a:rPr lang="en-US" sz="1800" dirty="0" smtClean="0">
                <a:latin typeface="Calibri" pitchFamily="34" charset="0"/>
              </a:rPr>
              <a:t> use the </a:t>
            </a:r>
            <a:r>
              <a:rPr lang="en-US" sz="1800" b="1" dirty="0" smtClean="0">
                <a:solidFill>
                  <a:srgbClr val="0000FF"/>
                </a:solidFill>
                <a:latin typeface="Algerian" panose="04020705040A02060702" pitchFamily="82" charset="0"/>
              </a:rPr>
              <a:t>designs</a:t>
            </a:r>
            <a:r>
              <a:rPr lang="en-US" sz="1800" dirty="0" smtClean="0">
                <a:latin typeface="Calibri" pitchFamily="34" charset="0"/>
              </a:rPr>
              <a:t> to create </a:t>
            </a:r>
            <a:r>
              <a:rPr lang="en-US" sz="1800" b="1" dirty="0" smtClean="0">
                <a:solidFill>
                  <a:srgbClr val="FF00FF"/>
                </a:solidFill>
                <a:latin typeface="Algerian" panose="04020705040A02060702" pitchFamily="82" charset="0"/>
              </a:rPr>
              <a:t>buildings</a:t>
            </a:r>
            <a:r>
              <a:rPr lang="en-US" sz="1800" dirty="0" smtClean="0">
                <a:latin typeface="Calibri" pitchFamily="34" charset="0"/>
              </a:rPr>
              <a:t>. </a:t>
            </a:r>
          </a:p>
          <a:p>
            <a:pPr algn="just"/>
            <a:r>
              <a:rPr lang="en-US" sz="2400" b="1" dirty="0" smtClean="0">
                <a:solidFill>
                  <a:srgbClr val="0000FF"/>
                </a:solidFill>
                <a:latin typeface="Calibri" pitchFamily="34" charset="0"/>
              </a:rPr>
              <a:t>Blueprints</a:t>
            </a:r>
            <a:r>
              <a:rPr lang="en-US" sz="1800" b="1" dirty="0" smtClean="0">
                <a:latin typeface="Calibri" pitchFamily="34" charset="0"/>
              </a:rPr>
              <a:t> </a:t>
            </a:r>
            <a:r>
              <a:rPr lang="en-US" sz="1800" dirty="0" smtClean="0">
                <a:latin typeface="Calibri" pitchFamily="34" charset="0"/>
              </a:rPr>
              <a:t>are the standard graphical language that both </a:t>
            </a:r>
            <a:r>
              <a:rPr lang="en-US" sz="1800" b="1" dirty="0" smtClean="0">
                <a:solidFill>
                  <a:srgbClr val="E6AF00"/>
                </a:solidFill>
                <a:latin typeface="Algerian" panose="04020705040A02060702" pitchFamily="82" charset="0"/>
              </a:rPr>
              <a:t>architects</a:t>
            </a:r>
            <a:r>
              <a:rPr lang="en-US" sz="1800" dirty="0" smtClean="0">
                <a:latin typeface="Calibri" pitchFamily="34" charset="0"/>
              </a:rPr>
              <a:t> and </a:t>
            </a:r>
            <a:r>
              <a:rPr lang="en-US" sz="1800" b="1" dirty="0" smtClean="0">
                <a:solidFill>
                  <a:srgbClr val="E6AF00"/>
                </a:solidFill>
                <a:latin typeface="Algerian" panose="04020705040A02060702" pitchFamily="82" charset="0"/>
              </a:rPr>
              <a:t>builders</a:t>
            </a:r>
            <a:r>
              <a:rPr lang="en-US" sz="1800" dirty="0" smtClean="0">
                <a:latin typeface="Calibri" pitchFamily="34" charset="0"/>
              </a:rPr>
              <a:t>  </a:t>
            </a:r>
            <a:r>
              <a:rPr lang="en-US" sz="1800" b="1" dirty="0" smtClean="0">
                <a:latin typeface="Algerian" panose="04020705040A02060702" pitchFamily="82" charset="0"/>
              </a:rPr>
              <a:t>must learn </a:t>
            </a:r>
            <a:r>
              <a:rPr lang="en-US" sz="1800" dirty="0" smtClean="0">
                <a:latin typeface="Calibri" pitchFamily="34" charset="0"/>
              </a:rPr>
              <a:t>as part of their trade.</a:t>
            </a:r>
          </a:p>
          <a:p>
            <a:pPr algn="just"/>
            <a:r>
              <a:rPr lang="en-US" sz="1800" dirty="0" smtClean="0">
                <a:latin typeface="Calibri" pitchFamily="34" charset="0"/>
              </a:rPr>
              <a:t>Writing </a:t>
            </a:r>
            <a:r>
              <a:rPr lang="en-US" sz="1800" b="1" dirty="0" smtClean="0">
                <a:solidFill>
                  <a:srgbClr val="00B050"/>
                </a:solidFill>
                <a:latin typeface="Algerian" panose="04020705040A02060702" pitchFamily="82" charset="0"/>
              </a:rPr>
              <a:t>software </a:t>
            </a:r>
            <a:r>
              <a:rPr lang="en-US" sz="1800" dirty="0" smtClean="0">
                <a:latin typeface="Calibri" pitchFamily="34" charset="0"/>
              </a:rPr>
              <a:t> is not unlike constructing a </a:t>
            </a:r>
            <a:r>
              <a:rPr lang="en-US" sz="1800" b="1" dirty="0" smtClean="0">
                <a:solidFill>
                  <a:srgbClr val="FF00FF"/>
                </a:solidFill>
                <a:latin typeface="Algerian" panose="04020705040A02060702" pitchFamily="82" charset="0"/>
              </a:rPr>
              <a:t>building</a:t>
            </a:r>
            <a:r>
              <a:rPr lang="en-US" sz="1800" dirty="0" smtClean="0">
                <a:latin typeface="Calibri" pitchFamily="34" charset="0"/>
              </a:rPr>
              <a:t>. </a:t>
            </a:r>
          </a:p>
          <a:p>
            <a:pPr algn="just"/>
            <a:r>
              <a:rPr lang="en-US" sz="1800" dirty="0" smtClean="0">
                <a:latin typeface="Calibri" pitchFamily="34" charset="0"/>
              </a:rPr>
              <a:t>Writing </a:t>
            </a:r>
            <a:r>
              <a:rPr lang="en-US" sz="1800" b="1" dirty="0">
                <a:solidFill>
                  <a:srgbClr val="00B050"/>
                </a:solidFill>
                <a:latin typeface="Algerian" panose="04020705040A02060702" pitchFamily="82" charset="0"/>
              </a:rPr>
              <a:t>software </a:t>
            </a:r>
            <a:r>
              <a:rPr lang="en-US" sz="1800" dirty="0" smtClean="0">
                <a:latin typeface="Calibri" pitchFamily="34" charset="0"/>
              </a:rPr>
              <a:t>begins with the construction of </a:t>
            </a:r>
            <a:r>
              <a:rPr lang="en-US" sz="1800" b="1" dirty="0" smtClean="0">
                <a:solidFill>
                  <a:srgbClr val="FF0000"/>
                </a:solidFill>
                <a:latin typeface="Calibri" pitchFamily="34" charset="0"/>
              </a:rPr>
              <a:t>a Model</a:t>
            </a:r>
            <a:r>
              <a:rPr lang="en-US" sz="1800" dirty="0" smtClean="0">
                <a:latin typeface="Calibri" pitchFamily="34" charset="0"/>
              </a:rPr>
              <a:t>. </a:t>
            </a:r>
            <a:r>
              <a:rPr lang="en-US" sz="1800" b="1" dirty="0" smtClean="0">
                <a:solidFill>
                  <a:srgbClr val="FF0000"/>
                </a:solidFill>
                <a:latin typeface="Calibri" pitchFamily="34" charset="0"/>
              </a:rPr>
              <a:t>A Model </a:t>
            </a:r>
            <a:r>
              <a:rPr lang="en-US" sz="1800" dirty="0" smtClean="0">
                <a:latin typeface="Calibri" pitchFamily="34" charset="0"/>
              </a:rPr>
              <a:t>is an </a:t>
            </a:r>
            <a:r>
              <a:rPr lang="en-US" sz="1800" b="1" dirty="0" smtClean="0">
                <a:latin typeface="Algerian" panose="04020705040A02060702" pitchFamily="82" charset="0"/>
              </a:rPr>
              <a:t>abstraction</a:t>
            </a:r>
            <a:r>
              <a:rPr lang="en-US" sz="1800" dirty="0" smtClean="0">
                <a:latin typeface="Calibri" pitchFamily="34" charset="0"/>
              </a:rPr>
              <a:t> of the underlying </a:t>
            </a:r>
            <a:r>
              <a:rPr lang="en-US" sz="1800" b="1" dirty="0" smtClean="0">
                <a:solidFill>
                  <a:srgbClr val="00B050"/>
                </a:solidFill>
                <a:latin typeface="Algerian" panose="04020705040A02060702" pitchFamily="82" charset="0"/>
              </a:rPr>
              <a:t>problem</a:t>
            </a:r>
            <a:r>
              <a:rPr lang="en-US" sz="1800" dirty="0" smtClean="0">
                <a:latin typeface="Calibri" pitchFamily="34" charset="0"/>
              </a:rPr>
              <a:t>. </a:t>
            </a:r>
          </a:p>
          <a:p>
            <a:pPr algn="just"/>
            <a:r>
              <a:rPr lang="en-US" sz="1800" b="1" dirty="0" smtClean="0">
                <a:solidFill>
                  <a:srgbClr val="FF0000"/>
                </a:solidFill>
                <a:latin typeface="Calibri" pitchFamily="34" charset="0"/>
              </a:rPr>
              <a:t>U</a:t>
            </a:r>
            <a:r>
              <a:rPr lang="en-US" sz="1800" dirty="0" smtClean="0">
                <a:latin typeface="Calibri" pitchFamily="34" charset="0"/>
              </a:rPr>
              <a:t>nified </a:t>
            </a:r>
            <a:r>
              <a:rPr lang="en-US" sz="1800" b="1" dirty="0" smtClean="0">
                <a:solidFill>
                  <a:srgbClr val="FF0000"/>
                </a:solidFill>
                <a:latin typeface="Calibri" pitchFamily="34" charset="0"/>
              </a:rPr>
              <a:t>M</a:t>
            </a:r>
            <a:r>
              <a:rPr lang="en-US" sz="1800" dirty="0" smtClean="0">
                <a:latin typeface="Calibri" pitchFamily="34" charset="0"/>
              </a:rPr>
              <a:t>odeling </a:t>
            </a:r>
            <a:r>
              <a:rPr lang="en-US" sz="1800" b="1" dirty="0" smtClean="0">
                <a:solidFill>
                  <a:srgbClr val="FF0000"/>
                </a:solidFill>
                <a:latin typeface="Calibri" pitchFamily="34" charset="0"/>
              </a:rPr>
              <a:t>L</a:t>
            </a:r>
            <a:r>
              <a:rPr lang="en-US" sz="1800" dirty="0" smtClean="0">
                <a:latin typeface="Calibri" pitchFamily="34" charset="0"/>
              </a:rPr>
              <a:t>anguage (</a:t>
            </a:r>
            <a:r>
              <a:rPr lang="en-US" sz="1800" b="1" dirty="0" smtClean="0">
                <a:solidFill>
                  <a:srgbClr val="FF0000"/>
                </a:solidFill>
                <a:latin typeface="Calibri" pitchFamily="34" charset="0"/>
              </a:rPr>
              <a:t>UML</a:t>
            </a:r>
            <a:r>
              <a:rPr lang="en-US" sz="1800" dirty="0" smtClean="0">
                <a:latin typeface="Calibri" pitchFamily="34" charset="0"/>
              </a:rPr>
              <a:t>) is a pictorial language used to make</a:t>
            </a:r>
            <a:r>
              <a:rPr lang="en-US" sz="1800" b="1" dirty="0" smtClean="0">
                <a:latin typeface="Calibri" pitchFamily="34" charset="0"/>
              </a:rPr>
              <a:t> </a:t>
            </a:r>
            <a:r>
              <a:rPr lang="en-US" sz="1800" b="1" dirty="0" smtClean="0">
                <a:solidFill>
                  <a:srgbClr val="00B050"/>
                </a:solidFill>
                <a:latin typeface="Algerian" pitchFamily="82" charset="0"/>
              </a:rPr>
              <a:t>software </a:t>
            </a:r>
            <a:r>
              <a:rPr lang="en-US" sz="1800" b="1" dirty="0" smtClean="0">
                <a:solidFill>
                  <a:srgbClr val="0000FF"/>
                </a:solidFill>
                <a:latin typeface="Calibri" pitchFamily="34" charset="0"/>
              </a:rPr>
              <a:t>blueprints</a:t>
            </a:r>
            <a:r>
              <a:rPr lang="en-US" sz="1800" b="1" dirty="0" smtClean="0">
                <a:latin typeface="Calibri" pitchFamily="34" charset="0"/>
              </a:rPr>
              <a:t>.</a:t>
            </a:r>
          </a:p>
          <a:p>
            <a:pPr algn="just"/>
            <a:endParaRPr lang="en-US" sz="1800" dirty="0" smtClean="0">
              <a:latin typeface="Calibri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4572000"/>
            <a:ext cx="3429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85806" y="4903160"/>
            <a:ext cx="5105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sz="2200" b="1" i="1" dirty="0" smtClean="0">
                <a:latin typeface="Calibri" pitchFamily="34" charset="0"/>
              </a:rPr>
              <a:t>“A picture is worth a thousand words”</a:t>
            </a:r>
          </a:p>
        </p:txBody>
      </p:sp>
    </p:spTree>
    <p:extLst>
      <p:ext uri="{BB962C8B-B14F-4D97-AF65-F5344CB8AC3E}">
        <p14:creationId xmlns:p14="http://schemas.microsoft.com/office/powerpoint/2010/main" val="17378808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789995"/>
            <a:ext cx="5029200" cy="1093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Shape 120833"/>
          <p:cNvSpPr>
            <a:spLocks noGrp="1" noChangeArrowheads="1"/>
          </p:cNvSpPr>
          <p:nvPr>
            <p:ph type="title"/>
          </p:nvPr>
        </p:nvSpPr>
        <p:spPr>
          <a:xfrm>
            <a:off x="-570854" y="-381000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sz="2800" b="1" dirty="0" smtClean="0">
                <a:solidFill>
                  <a:srgbClr val="000C31"/>
                </a:solidFill>
              </a:rPr>
              <a:t>Movie Company System </a:t>
            </a:r>
            <a:br>
              <a:rPr lang="en-US" sz="2800" b="1" dirty="0" smtClean="0">
                <a:solidFill>
                  <a:srgbClr val="000C31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UML </a:t>
            </a:r>
            <a:r>
              <a:rPr lang="en-US" sz="2800" b="1" dirty="0">
                <a:solidFill>
                  <a:srgbClr val="7030A0"/>
                </a:solidFill>
              </a:rPr>
              <a:t>M</a:t>
            </a:r>
            <a:r>
              <a:rPr lang="en-US" sz="2800" b="1" dirty="0">
                <a:solidFill>
                  <a:srgbClr val="FFC000"/>
                </a:solidFill>
              </a:rPr>
              <a:t>V</a:t>
            </a:r>
            <a:r>
              <a:rPr lang="en-US" sz="2800" b="1" dirty="0">
                <a:solidFill>
                  <a:srgbClr val="FF0000"/>
                </a:solidFill>
              </a:rPr>
              <a:t>C CLASS MODEL</a:t>
            </a:r>
            <a:endParaRPr lang="en-US" sz="28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244524"/>
              </p:ext>
            </p:extLst>
          </p:nvPr>
        </p:nvGraphicFramePr>
        <p:xfrm>
          <a:off x="4251960" y="914400"/>
          <a:ext cx="4892040" cy="2135378"/>
        </p:xfrm>
        <a:graphic>
          <a:graphicData uri="http://schemas.openxmlformats.org/drawingml/2006/table">
            <a:tbl>
              <a:tblPr firstRow="1" firstCol="1" bandRow="1"/>
              <a:tblGrid>
                <a:gridCol w="4892040"/>
              </a:tblGrid>
              <a:tr h="1943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Times New Roman"/>
                        </a:rPr>
                        <a:t>Controller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57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/>
                          <a:ea typeface="Times New Roman"/>
                        </a:rPr>
                        <a:t>- </a:t>
                      </a:r>
                      <a:r>
                        <a:rPr lang="en-US" sz="1200" b="1">
                          <a:solidFill>
                            <a:srgbClr val="F010C5"/>
                          </a:solidFill>
                          <a:effectLst/>
                          <a:latin typeface="Arial"/>
                          <a:ea typeface="Times New Roman"/>
                        </a:rPr>
                        <a:t>catalog</a:t>
                      </a:r>
                      <a:r>
                        <a:rPr lang="en-US" sz="1200">
                          <a:effectLst/>
                          <a:latin typeface="Arial"/>
                          <a:ea typeface="Times New Roman"/>
                        </a:rPr>
                        <a:t>: </a:t>
                      </a:r>
                      <a:r>
                        <a:rPr lang="en-US" sz="1200" b="1">
                          <a:solidFill>
                            <a:srgbClr val="7030A0"/>
                          </a:solidFill>
                          <a:effectLst/>
                          <a:latin typeface="Arial"/>
                          <a:ea typeface="Times New Roman"/>
                        </a:rPr>
                        <a:t>Catalog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UC</a:t>
                      </a:r>
                      <a:r>
                        <a:rPr lang="en-US" sz="1000" b="1" kern="1200" dirty="0" err="1">
                          <a:solidFill>
                            <a:srgbClr val="0000CC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AddArtist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(String artist): void                                                </a:t>
                      </a:r>
                      <a:r>
                        <a:rPr lang="en-US" sz="1000" dirty="0"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// UC1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15360" algn="l"/>
                        </a:tabLs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UC</a:t>
                      </a:r>
                      <a:r>
                        <a:rPr lang="en-US" sz="1000" b="1" kern="1200" dirty="0" err="1">
                          <a:solidFill>
                            <a:srgbClr val="0000CC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ListArtists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(): void                                                                 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// UC2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UC</a:t>
                      </a:r>
                      <a:r>
                        <a:rPr lang="en-US" sz="1000" b="1" kern="1200" dirty="0" err="1">
                          <a:solidFill>
                            <a:srgbClr val="0000CC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AddDisc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(</a:t>
                      </a:r>
                      <a:r>
                        <a:rPr lang="en-US" sz="800" dirty="0">
                          <a:effectLst/>
                          <a:latin typeface="Arial"/>
                          <a:ea typeface="Times New Roman"/>
                        </a:rPr>
                        <a:t>String </a:t>
                      </a:r>
                      <a:r>
                        <a:rPr lang="en-US" sz="800" dirty="0" err="1">
                          <a:effectLst/>
                          <a:latin typeface="Arial"/>
                          <a:ea typeface="Times New Roman"/>
                        </a:rPr>
                        <a:t>artistName</a:t>
                      </a:r>
                      <a:r>
                        <a:rPr lang="en-US" sz="800" dirty="0">
                          <a:effectLst/>
                          <a:latin typeface="Arial"/>
                          <a:ea typeface="Times New Roman"/>
                        </a:rPr>
                        <a:t>, String </a:t>
                      </a:r>
                      <a:r>
                        <a:rPr lang="en-US" sz="800" dirty="0" err="1">
                          <a:effectLst/>
                          <a:latin typeface="Arial"/>
                          <a:ea typeface="Times New Roman"/>
                        </a:rPr>
                        <a:t>discCatalogNumber</a:t>
                      </a:r>
                      <a:r>
                        <a:rPr lang="en-US" sz="800" dirty="0">
                          <a:effectLst/>
                          <a:latin typeface="Arial"/>
                          <a:ea typeface="Times New Roman"/>
                        </a:rPr>
                        <a:t>, String </a:t>
                      </a:r>
                      <a:r>
                        <a:rPr lang="en-US" sz="800" dirty="0" err="1">
                          <a:effectLst/>
                          <a:latin typeface="Arial"/>
                          <a:ea typeface="Times New Roman"/>
                        </a:rPr>
                        <a:t>discTitle</a:t>
                      </a:r>
                      <a:r>
                        <a:rPr lang="en-US" sz="1000" dirty="0">
                          <a:effectLst/>
                          <a:latin typeface="Arial"/>
                          <a:ea typeface="Times New Roman"/>
                        </a:rPr>
                        <a:t>): 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void    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// UC3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UC</a:t>
                      </a:r>
                      <a:r>
                        <a:rPr lang="en-US" sz="1000" b="1" kern="1200" dirty="0" err="1">
                          <a:solidFill>
                            <a:srgbClr val="0000CC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ListDiscs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(): void                                                                   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// UC4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UC</a:t>
                      </a:r>
                      <a:r>
                        <a:rPr lang="en-US" sz="1000" b="1" kern="1200" dirty="0" err="1">
                          <a:solidFill>
                            <a:srgbClr val="0000CC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AddTrack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(</a:t>
                      </a:r>
                      <a:r>
                        <a:rPr lang="en-US" sz="800" dirty="0">
                          <a:effectLst/>
                          <a:latin typeface="Arial"/>
                          <a:ea typeface="Times New Roman"/>
                        </a:rPr>
                        <a:t>String </a:t>
                      </a:r>
                      <a:r>
                        <a:rPr lang="en-US" sz="800" dirty="0" err="1">
                          <a:effectLst/>
                          <a:latin typeface="Arial"/>
                          <a:ea typeface="Times New Roman"/>
                        </a:rPr>
                        <a:t>discCatalogNumber</a:t>
                      </a:r>
                      <a:r>
                        <a:rPr lang="en-US" sz="800" dirty="0">
                          <a:effectLst/>
                          <a:latin typeface="Arial"/>
                          <a:ea typeface="Times New Roman"/>
                        </a:rPr>
                        <a:t>, String </a:t>
                      </a:r>
                      <a:r>
                        <a:rPr lang="en-US" sz="800" dirty="0" err="1">
                          <a:effectLst/>
                          <a:latin typeface="Arial"/>
                          <a:ea typeface="Times New Roman"/>
                        </a:rPr>
                        <a:t>trackTitle</a:t>
                      </a:r>
                      <a:r>
                        <a:rPr lang="en-US" sz="800" dirty="0">
                          <a:effectLst/>
                          <a:latin typeface="Arial"/>
                          <a:ea typeface="Times New Roman"/>
                        </a:rPr>
                        <a:t>, double time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): void       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// UC5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UC</a:t>
                      </a:r>
                      <a:r>
                        <a:rPr lang="en-US" sz="1000" b="1" kern="1200" dirty="0" err="1">
                          <a:solidFill>
                            <a:srgbClr val="0000CC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listTracksForDisc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(</a:t>
                      </a:r>
                      <a:r>
                        <a:rPr lang="en-US" sz="800" dirty="0">
                          <a:effectLst/>
                          <a:latin typeface="Arial"/>
                          <a:ea typeface="Times New Roman"/>
                        </a:rPr>
                        <a:t>String </a:t>
                      </a:r>
                      <a:r>
                        <a:rPr lang="en-US" sz="800" dirty="0" err="1">
                          <a:effectLst/>
                          <a:latin typeface="Arial"/>
                          <a:ea typeface="Times New Roman"/>
                        </a:rPr>
                        <a:t>discCatalogNumber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): void                           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// UC6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UC</a:t>
                      </a:r>
                      <a:r>
                        <a:rPr lang="en-US" sz="1000" b="1" kern="1200" dirty="0" err="1">
                          <a:solidFill>
                            <a:srgbClr val="0000CC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restoreCatalog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(): void                                                           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// UC7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+ </a:t>
                      </a:r>
                      <a:r>
                        <a:rPr lang="en-US" sz="1000" b="1" kern="1200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UC</a:t>
                      </a:r>
                      <a:r>
                        <a:rPr lang="en-US" sz="1000" b="1" kern="1200" dirty="0" err="1">
                          <a:solidFill>
                            <a:srgbClr val="0000CC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saveCatalog</a:t>
                      </a:r>
                      <a:r>
                        <a:rPr lang="en-US" sz="1200" dirty="0">
                          <a:effectLst/>
                          <a:latin typeface="Arial"/>
                          <a:ea typeface="Times New Roman"/>
                        </a:rPr>
                        <a:t>():  void                                                              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Arial"/>
                          <a:ea typeface="Times New Roman"/>
                        </a:rPr>
                        <a:t>// UC8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010400" y="4168400"/>
            <a:ext cx="192873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  <a:latin typeface="Algerian" pitchFamily="82" charset="0"/>
              </a:rPr>
              <a:t>AND so ON…</a:t>
            </a:r>
            <a:endParaRPr lang="en-US" dirty="0">
              <a:solidFill>
                <a:srgbClr val="FF0000"/>
              </a:solidFill>
              <a:latin typeface="Algerian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865641"/>
            <a:ext cx="4572000" cy="614475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92D050"/>
                </a:solidFill>
                <a:latin typeface="Arial"/>
                <a:ea typeface="Times New Roman"/>
              </a:rPr>
              <a:t>Create the </a:t>
            </a:r>
            <a:r>
              <a:rPr lang="en-US" sz="900" b="1" kern="0" dirty="0">
                <a:solidFill>
                  <a:srgbClr val="F010C5"/>
                </a:solidFill>
                <a:latin typeface="Arial"/>
                <a:ea typeface="Times New Roman"/>
              </a:rPr>
              <a:t>instance</a:t>
            </a:r>
            <a:r>
              <a:rPr lang="en-US" sz="900" kern="0" dirty="0">
                <a:solidFill>
                  <a:srgbClr val="92D050"/>
                </a:solidFill>
                <a:latin typeface="Arial"/>
                <a:ea typeface="Times New Roman"/>
              </a:rPr>
              <a:t> of the </a:t>
            </a:r>
            <a:r>
              <a:rPr lang="en-US" sz="900" b="1" kern="0" dirty="0">
                <a:solidFill>
                  <a:srgbClr val="7030A0"/>
                </a:solidFill>
                <a:latin typeface="Arial"/>
                <a:ea typeface="Times New Roman"/>
              </a:rPr>
              <a:t> Catalog</a:t>
            </a:r>
            <a:r>
              <a:rPr lang="en-US" sz="900" kern="0" dirty="0">
                <a:solidFill>
                  <a:srgbClr val="92D050"/>
                </a:solidFill>
                <a:latin typeface="Arial"/>
                <a:ea typeface="Times New Roman"/>
              </a:rPr>
              <a:t>  class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b="1" kern="0" dirty="0">
                <a:solidFill>
                  <a:srgbClr val="7030A0"/>
                </a:solidFill>
                <a:latin typeface="Arial"/>
                <a:ea typeface="Times New Roman"/>
              </a:rPr>
              <a:t>Catalog</a:t>
            </a:r>
            <a:r>
              <a:rPr lang="en-US" sz="900" kern="0" dirty="0">
                <a:solidFill>
                  <a:srgbClr val="92D050"/>
                </a:solidFill>
                <a:latin typeface="Arial"/>
                <a:ea typeface="Times New Roman"/>
              </a:rPr>
              <a:t>  </a:t>
            </a:r>
            <a:r>
              <a:rPr lang="en-US" sz="900" b="1" kern="0" dirty="0">
                <a:solidFill>
                  <a:srgbClr val="F010C5"/>
                </a:solidFill>
                <a:latin typeface="Arial"/>
                <a:ea typeface="Times New Roman"/>
              </a:rPr>
              <a:t> </a:t>
            </a:r>
            <a:r>
              <a:rPr lang="en-US" sz="900" b="1" kern="0" dirty="0" err="1">
                <a:solidFill>
                  <a:srgbClr val="F010C5"/>
                </a:solidFill>
                <a:latin typeface="Arial"/>
                <a:ea typeface="Times New Roman"/>
              </a:rPr>
              <a:t>catalog</a:t>
            </a:r>
            <a:r>
              <a:rPr lang="en-US" sz="900" b="1" kern="0" dirty="0">
                <a:solidFill>
                  <a:srgbClr val="F010C5"/>
                </a:solidFill>
                <a:latin typeface="Arial"/>
                <a:ea typeface="Times New Roman"/>
              </a:rPr>
              <a:t>  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= </a:t>
            </a:r>
            <a:r>
              <a:rPr lang="en-US" sz="900" b="1" kern="0" dirty="0">
                <a:solidFill>
                  <a:srgbClr val="FF0000"/>
                </a:solidFill>
                <a:latin typeface="Arial"/>
                <a:ea typeface="Times New Roman"/>
              </a:rPr>
              <a:t>new</a:t>
            </a:r>
            <a:r>
              <a:rPr lang="en-US" sz="900" kern="0" dirty="0">
                <a:solidFill>
                  <a:srgbClr val="92D050"/>
                </a:solidFill>
                <a:latin typeface="Arial"/>
                <a:ea typeface="Times New Roman"/>
              </a:rPr>
              <a:t> </a:t>
            </a:r>
            <a:r>
              <a:rPr lang="en-US" sz="900" b="1" kern="0" dirty="0">
                <a:solidFill>
                  <a:srgbClr val="7030A0"/>
                </a:solidFill>
                <a:latin typeface="Arial"/>
                <a:ea typeface="Times New Roman"/>
              </a:rPr>
              <a:t> Catalog()</a:t>
            </a:r>
            <a:r>
              <a:rPr lang="en-US" sz="900" b="1" kern="0" dirty="0">
                <a:solidFill>
                  <a:srgbClr val="000000"/>
                </a:solidFill>
                <a:latin typeface="Arial"/>
                <a:ea typeface="Times New Roman"/>
              </a:rPr>
              <a:t>;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 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92D050"/>
                </a:solidFill>
                <a:latin typeface="Arial"/>
                <a:ea typeface="Times New Roman"/>
              </a:rPr>
              <a:t>Since the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 </a:t>
            </a:r>
            <a:r>
              <a:rPr lang="en-US" sz="900" b="1" kern="0" dirty="0">
                <a:solidFill>
                  <a:srgbClr val="F010C5"/>
                </a:solidFill>
                <a:latin typeface="Arial"/>
                <a:ea typeface="Times New Roman"/>
              </a:rPr>
              <a:t>catalog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 </a:t>
            </a:r>
            <a:r>
              <a:rPr lang="en-US" sz="900" kern="0" dirty="0">
                <a:solidFill>
                  <a:srgbClr val="92D050"/>
                </a:solidFill>
                <a:latin typeface="Arial"/>
                <a:ea typeface="Times New Roman"/>
              </a:rPr>
              <a:t>is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 </a:t>
            </a:r>
            <a:r>
              <a:rPr lang="en-US" sz="900" b="1" kern="0" dirty="0">
                <a:solidFill>
                  <a:srgbClr val="FF0000"/>
                </a:solidFill>
                <a:latin typeface="Arial"/>
                <a:ea typeface="Times New Roman"/>
              </a:rPr>
              <a:t>private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 </a:t>
            </a:r>
            <a:r>
              <a:rPr lang="en-US" sz="900" kern="0" dirty="0">
                <a:solidFill>
                  <a:srgbClr val="92D050"/>
                </a:solidFill>
                <a:latin typeface="Arial"/>
                <a:ea typeface="Times New Roman"/>
              </a:rPr>
              <a:t>we need to call a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 </a:t>
            </a:r>
            <a:r>
              <a:rPr lang="en-US" sz="900" b="1" kern="0" dirty="0">
                <a:solidFill>
                  <a:srgbClr val="FF0000"/>
                </a:solidFill>
                <a:latin typeface="Arial"/>
                <a:ea typeface="Times New Roman"/>
              </a:rPr>
              <a:t>public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 </a:t>
            </a:r>
            <a:r>
              <a:rPr lang="en-US" sz="900" kern="0" dirty="0">
                <a:solidFill>
                  <a:srgbClr val="92D050"/>
                </a:solidFill>
                <a:latin typeface="Arial"/>
                <a:ea typeface="Times New Roman"/>
              </a:rPr>
              <a:t>method in the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 </a:t>
            </a:r>
            <a:r>
              <a:rPr lang="en-US" sz="900" b="1" kern="0" dirty="0">
                <a:solidFill>
                  <a:srgbClr val="F010C5"/>
                </a:solidFill>
                <a:latin typeface="Arial"/>
                <a:ea typeface="Times New Roman"/>
              </a:rPr>
              <a:t>catalog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 </a:t>
            </a:r>
            <a:r>
              <a:rPr lang="en-US" sz="900" kern="0" dirty="0">
                <a:solidFill>
                  <a:srgbClr val="92D050"/>
                </a:solidFill>
                <a:latin typeface="Arial"/>
                <a:ea typeface="Times New Roman"/>
              </a:rPr>
              <a:t>to 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92D050"/>
                </a:solidFill>
                <a:latin typeface="Arial"/>
                <a:ea typeface="Times New Roman"/>
              </a:rPr>
              <a:t>operate on the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 </a:t>
            </a:r>
            <a:r>
              <a:rPr lang="en-US" sz="900" b="1" kern="0" dirty="0">
                <a:solidFill>
                  <a:srgbClr val="FF0000"/>
                </a:solidFill>
                <a:latin typeface="Arial"/>
                <a:ea typeface="Times New Roman"/>
              </a:rPr>
              <a:t>private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 </a:t>
            </a:r>
            <a:r>
              <a:rPr lang="en-US" sz="900" kern="0" dirty="0">
                <a:solidFill>
                  <a:srgbClr val="92D050"/>
                </a:solidFill>
                <a:latin typeface="Arial"/>
                <a:ea typeface="Times New Roman"/>
              </a:rPr>
              <a:t>instance variables of the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 </a:t>
            </a:r>
            <a:r>
              <a:rPr lang="en-US" sz="900" b="1" kern="0" dirty="0">
                <a:solidFill>
                  <a:srgbClr val="F010C5"/>
                </a:solidFill>
                <a:latin typeface="Arial"/>
                <a:ea typeface="Times New Roman"/>
              </a:rPr>
              <a:t>catalog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 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public void  </a:t>
            </a:r>
            <a:r>
              <a:rPr lang="en-US" sz="900" b="1" dirty="0" err="1">
                <a:solidFill>
                  <a:srgbClr val="C00000"/>
                </a:solidFill>
                <a:latin typeface="Arial"/>
                <a:ea typeface="Times New Roman"/>
                <a:cs typeface="Times New Roman"/>
              </a:rPr>
              <a:t>UC</a:t>
            </a:r>
            <a:r>
              <a:rPr lang="en-US" sz="900" b="1" dirty="0" err="1">
                <a:solidFill>
                  <a:srgbClr val="0000CC"/>
                </a:solidFill>
                <a:latin typeface="Arial"/>
                <a:ea typeface="Times New Roman"/>
                <a:cs typeface="Times New Roman"/>
              </a:rPr>
              <a:t>AddArtist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(String </a:t>
            </a:r>
            <a:r>
              <a:rPr lang="en-US" sz="900" b="1" kern="0" dirty="0">
                <a:solidFill>
                  <a:srgbClr val="C00000"/>
                </a:solidFill>
                <a:latin typeface="Arial"/>
                <a:ea typeface="Times New Roman"/>
              </a:rPr>
              <a:t>artist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){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b="1" kern="0" dirty="0">
                <a:solidFill>
                  <a:srgbClr val="F010C5"/>
                </a:solidFill>
                <a:latin typeface="Arial"/>
                <a:ea typeface="Times New Roman"/>
              </a:rPr>
              <a:t>    </a:t>
            </a:r>
            <a:r>
              <a:rPr lang="en-US" sz="900" b="1" kern="0" dirty="0" err="1">
                <a:solidFill>
                  <a:srgbClr val="F010C5"/>
                </a:solidFill>
                <a:latin typeface="Arial"/>
                <a:ea typeface="Times New Roman"/>
              </a:rPr>
              <a:t>catalog.</a:t>
            </a:r>
            <a:r>
              <a:rPr lang="en-US" sz="900" b="1" kern="0" dirty="0" err="1">
                <a:solidFill>
                  <a:srgbClr val="7030A0"/>
                </a:solidFill>
                <a:latin typeface="Arial"/>
                <a:ea typeface="Times New Roman"/>
              </a:rPr>
              <a:t>addArtist</a:t>
            </a:r>
            <a:r>
              <a:rPr lang="en-US" sz="900" b="1" kern="0" dirty="0">
                <a:solidFill>
                  <a:srgbClr val="F010C5"/>
                </a:solidFill>
                <a:latin typeface="Arial"/>
                <a:ea typeface="Times New Roman"/>
              </a:rPr>
              <a:t>(</a:t>
            </a:r>
            <a:r>
              <a:rPr lang="en-US" sz="900" b="1" kern="0" dirty="0">
                <a:solidFill>
                  <a:srgbClr val="C00000"/>
                </a:solidFill>
                <a:latin typeface="Arial"/>
                <a:ea typeface="Times New Roman"/>
              </a:rPr>
              <a:t>artist</a:t>
            </a:r>
            <a:r>
              <a:rPr lang="en-US" sz="900" b="1" kern="0" dirty="0">
                <a:solidFill>
                  <a:srgbClr val="F010C5"/>
                </a:solidFill>
                <a:latin typeface="Arial"/>
                <a:ea typeface="Times New Roman"/>
              </a:rPr>
              <a:t>);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}                                                                 </a:t>
            </a:r>
            <a:r>
              <a:rPr lang="en-US" sz="900" kern="0" dirty="0">
                <a:solidFill>
                  <a:srgbClr val="92D050"/>
                </a:solidFill>
                <a:latin typeface="Arial"/>
                <a:ea typeface="Times New Roman"/>
              </a:rPr>
              <a:t>// UC1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 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  <a:tabLst>
                <a:tab pos="3515360" algn="l"/>
              </a:tabLst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public void  </a:t>
            </a:r>
            <a:r>
              <a:rPr lang="en-US" sz="900" b="1" dirty="0" err="1">
                <a:solidFill>
                  <a:srgbClr val="C00000"/>
                </a:solidFill>
                <a:latin typeface="Arial"/>
                <a:ea typeface="Times New Roman"/>
                <a:cs typeface="Times New Roman"/>
              </a:rPr>
              <a:t>UC</a:t>
            </a:r>
            <a:r>
              <a:rPr lang="en-US" sz="900" b="1" dirty="0" err="1">
                <a:solidFill>
                  <a:srgbClr val="0000CC"/>
                </a:solidFill>
                <a:latin typeface="Arial"/>
                <a:ea typeface="Times New Roman"/>
                <a:cs typeface="Times New Roman"/>
              </a:rPr>
              <a:t>ListArtists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(){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  <a:tabLst>
                <a:tab pos="3515360" algn="l"/>
              </a:tabLst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    </a:t>
            </a:r>
            <a:r>
              <a:rPr lang="en-US" sz="900" b="1" kern="0" dirty="0">
                <a:solidFill>
                  <a:srgbClr val="F010C5"/>
                </a:solidFill>
                <a:latin typeface="Arial"/>
                <a:ea typeface="Times New Roman"/>
              </a:rPr>
              <a:t> </a:t>
            </a:r>
            <a:r>
              <a:rPr lang="en-US" sz="900" b="1" kern="0" dirty="0" err="1">
                <a:solidFill>
                  <a:srgbClr val="F010C5"/>
                </a:solidFill>
                <a:latin typeface="Arial"/>
                <a:ea typeface="Times New Roman"/>
              </a:rPr>
              <a:t>catalog.</a:t>
            </a:r>
            <a:r>
              <a:rPr lang="en-US" sz="900" b="1" kern="0" dirty="0" err="1">
                <a:solidFill>
                  <a:srgbClr val="7030A0"/>
                </a:solidFill>
                <a:latin typeface="Arial"/>
                <a:ea typeface="Times New Roman"/>
              </a:rPr>
              <a:t>listArtists</a:t>
            </a:r>
            <a:r>
              <a:rPr lang="en-US" sz="900" b="1" kern="0" dirty="0">
                <a:solidFill>
                  <a:srgbClr val="F010C5"/>
                </a:solidFill>
                <a:latin typeface="Arial"/>
                <a:ea typeface="Times New Roman"/>
              </a:rPr>
              <a:t>();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  <a:tabLst>
                <a:tab pos="3515360" algn="l"/>
              </a:tabLst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}                                                                 </a:t>
            </a:r>
            <a:r>
              <a:rPr lang="en-US" sz="900" kern="0" dirty="0">
                <a:solidFill>
                  <a:srgbClr val="92D050"/>
                </a:solidFill>
                <a:latin typeface="Arial"/>
                <a:ea typeface="Times New Roman"/>
              </a:rPr>
              <a:t>// UC2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  <a:tabLst>
                <a:tab pos="3515360" algn="l"/>
              </a:tabLst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 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public void  </a:t>
            </a:r>
            <a:r>
              <a:rPr lang="en-US" sz="900" b="1" dirty="0" err="1">
                <a:solidFill>
                  <a:srgbClr val="C00000"/>
                </a:solidFill>
                <a:latin typeface="Arial"/>
                <a:ea typeface="Times New Roman"/>
                <a:cs typeface="Times New Roman"/>
              </a:rPr>
              <a:t>UC</a:t>
            </a:r>
            <a:r>
              <a:rPr lang="en-US" sz="900" b="1" dirty="0" err="1">
                <a:solidFill>
                  <a:srgbClr val="0000CC"/>
                </a:solidFill>
                <a:latin typeface="Arial"/>
                <a:ea typeface="Times New Roman"/>
                <a:cs typeface="Times New Roman"/>
              </a:rPr>
              <a:t>AddDisc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(String </a:t>
            </a:r>
            <a:r>
              <a:rPr lang="en-US" sz="900" kern="0" dirty="0" err="1">
                <a:solidFill>
                  <a:srgbClr val="000000"/>
                </a:solidFill>
                <a:latin typeface="Arial"/>
                <a:ea typeface="Times New Roman"/>
              </a:rPr>
              <a:t>artistName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, String </a:t>
            </a:r>
            <a:r>
              <a:rPr lang="en-US" sz="900" kern="0" dirty="0" err="1">
                <a:solidFill>
                  <a:srgbClr val="000000"/>
                </a:solidFill>
                <a:latin typeface="Arial"/>
                <a:ea typeface="Times New Roman"/>
              </a:rPr>
              <a:t>discCatalogNumber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, String </a:t>
            </a:r>
            <a:r>
              <a:rPr lang="en-US" sz="900" kern="0" dirty="0" err="1">
                <a:solidFill>
                  <a:srgbClr val="000000"/>
                </a:solidFill>
                <a:latin typeface="Arial"/>
                <a:ea typeface="Times New Roman"/>
              </a:rPr>
              <a:t>discTitle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){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    </a:t>
            </a:r>
            <a:r>
              <a:rPr lang="en-US" sz="900" b="1" kern="0" dirty="0">
                <a:solidFill>
                  <a:srgbClr val="F010C5"/>
                </a:solidFill>
                <a:latin typeface="Arial"/>
                <a:ea typeface="Times New Roman"/>
              </a:rPr>
              <a:t>  </a:t>
            </a:r>
            <a:r>
              <a:rPr lang="en-US" sz="900" b="1" kern="0" dirty="0" err="1">
                <a:solidFill>
                  <a:srgbClr val="F010C5"/>
                </a:solidFill>
                <a:latin typeface="Arial"/>
                <a:ea typeface="Times New Roman"/>
              </a:rPr>
              <a:t>catalog.</a:t>
            </a:r>
            <a:r>
              <a:rPr lang="en-US" sz="900" b="1" kern="0" dirty="0" err="1">
                <a:solidFill>
                  <a:srgbClr val="7030A0"/>
                </a:solidFill>
                <a:latin typeface="Arial"/>
                <a:ea typeface="Times New Roman"/>
              </a:rPr>
              <a:t>addDisc</a:t>
            </a:r>
            <a:r>
              <a:rPr lang="en-US" sz="900" b="1" kern="0" dirty="0">
                <a:solidFill>
                  <a:srgbClr val="F010C5"/>
                </a:solidFill>
                <a:latin typeface="Arial"/>
                <a:ea typeface="Times New Roman"/>
              </a:rPr>
              <a:t>(</a:t>
            </a:r>
            <a:r>
              <a:rPr lang="en-US" sz="900" b="1" kern="0" dirty="0" err="1">
                <a:solidFill>
                  <a:srgbClr val="C00000"/>
                </a:solidFill>
                <a:latin typeface="Arial"/>
                <a:ea typeface="Times New Roman"/>
              </a:rPr>
              <a:t>artistName</a:t>
            </a:r>
            <a:r>
              <a:rPr lang="en-US" sz="900" b="1" kern="0" dirty="0">
                <a:solidFill>
                  <a:srgbClr val="C00000"/>
                </a:solidFill>
                <a:latin typeface="Arial"/>
                <a:ea typeface="Times New Roman"/>
              </a:rPr>
              <a:t>, </a:t>
            </a:r>
            <a:r>
              <a:rPr lang="en-US" sz="900" b="1" kern="0" dirty="0" err="1">
                <a:solidFill>
                  <a:srgbClr val="C00000"/>
                </a:solidFill>
                <a:latin typeface="Arial"/>
                <a:ea typeface="Times New Roman"/>
              </a:rPr>
              <a:t>discCatalogNumber</a:t>
            </a:r>
            <a:r>
              <a:rPr lang="en-US" sz="900" b="1" kern="0" dirty="0">
                <a:solidFill>
                  <a:srgbClr val="C00000"/>
                </a:solidFill>
                <a:latin typeface="Arial"/>
                <a:ea typeface="Times New Roman"/>
              </a:rPr>
              <a:t>, </a:t>
            </a:r>
            <a:r>
              <a:rPr lang="en-US" sz="900" b="1" kern="0" dirty="0" err="1">
                <a:solidFill>
                  <a:srgbClr val="C00000"/>
                </a:solidFill>
                <a:latin typeface="Arial"/>
                <a:ea typeface="Times New Roman"/>
              </a:rPr>
              <a:t>discTitle</a:t>
            </a:r>
            <a:r>
              <a:rPr lang="en-US" sz="900" b="1" kern="0" dirty="0">
                <a:solidFill>
                  <a:srgbClr val="F010C5"/>
                </a:solidFill>
                <a:latin typeface="Arial"/>
                <a:ea typeface="Times New Roman"/>
              </a:rPr>
              <a:t>);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}   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                                                                             </a:t>
            </a:r>
            <a:r>
              <a:rPr lang="en-US" sz="900" kern="0" dirty="0">
                <a:solidFill>
                  <a:srgbClr val="92D050"/>
                </a:solidFill>
                <a:latin typeface="Arial"/>
                <a:ea typeface="Times New Roman"/>
              </a:rPr>
              <a:t>// UC3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public void  </a:t>
            </a:r>
            <a:r>
              <a:rPr lang="en-US" sz="900" b="1" dirty="0" err="1">
                <a:solidFill>
                  <a:srgbClr val="C00000"/>
                </a:solidFill>
                <a:latin typeface="Arial"/>
                <a:ea typeface="Times New Roman"/>
                <a:cs typeface="Times New Roman"/>
              </a:rPr>
              <a:t>UC</a:t>
            </a:r>
            <a:r>
              <a:rPr lang="en-US" sz="900" b="1" dirty="0" err="1">
                <a:solidFill>
                  <a:srgbClr val="0000CC"/>
                </a:solidFill>
                <a:latin typeface="Arial"/>
                <a:ea typeface="Times New Roman"/>
                <a:cs typeface="Times New Roman"/>
              </a:rPr>
              <a:t>ListDiscs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(){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    </a:t>
            </a:r>
            <a:r>
              <a:rPr lang="en-US" sz="900" b="1" kern="0" dirty="0">
                <a:solidFill>
                  <a:srgbClr val="F010C5"/>
                </a:solidFill>
                <a:latin typeface="Arial"/>
                <a:ea typeface="Times New Roman"/>
              </a:rPr>
              <a:t> </a:t>
            </a:r>
            <a:r>
              <a:rPr lang="en-US" sz="900" b="1" kern="0" dirty="0" err="1">
                <a:solidFill>
                  <a:srgbClr val="F010C5"/>
                </a:solidFill>
                <a:latin typeface="Arial"/>
                <a:ea typeface="Times New Roman"/>
              </a:rPr>
              <a:t>catalog.</a:t>
            </a:r>
            <a:r>
              <a:rPr lang="en-US" sz="900" b="1" kern="0" dirty="0" err="1">
                <a:solidFill>
                  <a:srgbClr val="7030A0"/>
                </a:solidFill>
                <a:latin typeface="Arial"/>
                <a:ea typeface="Times New Roman"/>
              </a:rPr>
              <a:t>listDiscs</a:t>
            </a:r>
            <a:r>
              <a:rPr lang="en-US" sz="900" b="1" kern="0" dirty="0">
                <a:solidFill>
                  <a:srgbClr val="F010C5"/>
                </a:solidFill>
                <a:latin typeface="Arial"/>
                <a:ea typeface="Times New Roman"/>
              </a:rPr>
              <a:t>();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}       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                                                                </a:t>
            </a:r>
            <a:r>
              <a:rPr lang="en-US" sz="900" kern="0" dirty="0">
                <a:solidFill>
                  <a:srgbClr val="92D050"/>
                </a:solidFill>
                <a:latin typeface="Arial"/>
                <a:ea typeface="Times New Roman"/>
              </a:rPr>
              <a:t>// UC4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public void  </a:t>
            </a:r>
            <a:r>
              <a:rPr lang="en-US" sz="900" b="1" dirty="0" err="1">
                <a:solidFill>
                  <a:srgbClr val="C00000"/>
                </a:solidFill>
                <a:latin typeface="Arial"/>
                <a:ea typeface="Times New Roman"/>
                <a:cs typeface="Times New Roman"/>
              </a:rPr>
              <a:t>UC</a:t>
            </a:r>
            <a:r>
              <a:rPr lang="en-US" sz="900" b="1" dirty="0" err="1">
                <a:solidFill>
                  <a:srgbClr val="0000CC"/>
                </a:solidFill>
                <a:latin typeface="Arial"/>
                <a:ea typeface="Times New Roman"/>
                <a:cs typeface="Times New Roman"/>
              </a:rPr>
              <a:t>AddTrack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(String </a:t>
            </a:r>
            <a:r>
              <a:rPr lang="en-US" sz="900" kern="0" dirty="0" err="1">
                <a:solidFill>
                  <a:srgbClr val="000000"/>
                </a:solidFill>
                <a:latin typeface="Arial"/>
                <a:ea typeface="Times New Roman"/>
              </a:rPr>
              <a:t>discCatalogNumber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, String </a:t>
            </a:r>
            <a:r>
              <a:rPr lang="en-US" sz="900" kern="0" dirty="0" err="1">
                <a:solidFill>
                  <a:srgbClr val="000000"/>
                </a:solidFill>
                <a:latin typeface="Arial"/>
                <a:ea typeface="Times New Roman"/>
              </a:rPr>
              <a:t>trackTitle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, double time){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    </a:t>
            </a:r>
            <a:r>
              <a:rPr lang="en-US" sz="900" b="1" kern="0" dirty="0">
                <a:solidFill>
                  <a:srgbClr val="F010C5"/>
                </a:solidFill>
                <a:latin typeface="Arial"/>
                <a:ea typeface="Times New Roman"/>
              </a:rPr>
              <a:t> </a:t>
            </a:r>
            <a:r>
              <a:rPr lang="en-US" sz="900" b="1" kern="0" dirty="0" err="1">
                <a:solidFill>
                  <a:srgbClr val="F010C5"/>
                </a:solidFill>
                <a:latin typeface="Arial"/>
                <a:ea typeface="Times New Roman"/>
              </a:rPr>
              <a:t>catalog.</a:t>
            </a:r>
            <a:r>
              <a:rPr lang="en-US" sz="900" b="1" kern="0" dirty="0" err="1">
                <a:solidFill>
                  <a:srgbClr val="7030A0"/>
                </a:solidFill>
                <a:latin typeface="Arial"/>
                <a:ea typeface="Times New Roman"/>
              </a:rPr>
              <a:t>addTrack</a:t>
            </a:r>
            <a:r>
              <a:rPr lang="en-US" sz="900" b="1" kern="0" dirty="0">
                <a:solidFill>
                  <a:srgbClr val="F010C5"/>
                </a:solidFill>
                <a:latin typeface="Arial"/>
                <a:ea typeface="Times New Roman"/>
              </a:rPr>
              <a:t>(</a:t>
            </a:r>
            <a:r>
              <a:rPr lang="en-US" sz="900" b="1" kern="0" dirty="0" err="1">
                <a:solidFill>
                  <a:srgbClr val="C00000"/>
                </a:solidFill>
                <a:latin typeface="Arial"/>
                <a:ea typeface="Times New Roman"/>
              </a:rPr>
              <a:t>discCatalogNumber</a:t>
            </a:r>
            <a:r>
              <a:rPr lang="en-US" sz="900" b="1" kern="0" dirty="0">
                <a:solidFill>
                  <a:srgbClr val="C00000"/>
                </a:solidFill>
                <a:latin typeface="Arial"/>
                <a:ea typeface="Times New Roman"/>
              </a:rPr>
              <a:t>, </a:t>
            </a:r>
            <a:r>
              <a:rPr lang="en-US" sz="900" b="1" kern="0" dirty="0" err="1">
                <a:solidFill>
                  <a:srgbClr val="C00000"/>
                </a:solidFill>
                <a:latin typeface="Arial"/>
                <a:ea typeface="Times New Roman"/>
              </a:rPr>
              <a:t>trackTitle</a:t>
            </a:r>
            <a:r>
              <a:rPr lang="en-US" sz="900" b="1" kern="0" dirty="0">
                <a:solidFill>
                  <a:srgbClr val="C00000"/>
                </a:solidFill>
                <a:latin typeface="Arial"/>
                <a:ea typeface="Times New Roman"/>
              </a:rPr>
              <a:t>, time</a:t>
            </a:r>
            <a:r>
              <a:rPr lang="en-US" sz="900" b="1" kern="0" dirty="0">
                <a:solidFill>
                  <a:srgbClr val="F010C5"/>
                </a:solidFill>
                <a:latin typeface="Arial"/>
                <a:ea typeface="Times New Roman"/>
              </a:rPr>
              <a:t>);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}                                                                </a:t>
            </a:r>
            <a:r>
              <a:rPr lang="en-US" sz="900" kern="0" dirty="0">
                <a:solidFill>
                  <a:srgbClr val="92D050"/>
                </a:solidFill>
                <a:latin typeface="Arial"/>
                <a:ea typeface="Times New Roman"/>
              </a:rPr>
              <a:t>// UC5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 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public void  </a:t>
            </a:r>
            <a:r>
              <a:rPr lang="en-US" sz="900" b="1" dirty="0" err="1">
                <a:solidFill>
                  <a:srgbClr val="C00000"/>
                </a:solidFill>
                <a:latin typeface="Arial"/>
                <a:ea typeface="Times New Roman"/>
                <a:cs typeface="Times New Roman"/>
              </a:rPr>
              <a:t>UC</a:t>
            </a:r>
            <a:r>
              <a:rPr lang="en-US" sz="900" b="1" dirty="0" err="1">
                <a:solidFill>
                  <a:srgbClr val="0000CC"/>
                </a:solidFill>
                <a:latin typeface="Arial"/>
                <a:ea typeface="Times New Roman"/>
                <a:cs typeface="Times New Roman"/>
              </a:rPr>
              <a:t>listTracksForDisc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(String </a:t>
            </a:r>
            <a:r>
              <a:rPr lang="en-US" sz="900" kern="0" dirty="0" err="1">
                <a:solidFill>
                  <a:srgbClr val="000000"/>
                </a:solidFill>
                <a:latin typeface="Arial"/>
                <a:ea typeface="Times New Roman"/>
              </a:rPr>
              <a:t>discCatalogNumber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){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    </a:t>
            </a:r>
            <a:r>
              <a:rPr lang="en-US" sz="900" b="1" kern="0" dirty="0">
                <a:solidFill>
                  <a:srgbClr val="F010C5"/>
                </a:solidFill>
                <a:latin typeface="Arial"/>
                <a:ea typeface="Times New Roman"/>
              </a:rPr>
              <a:t> </a:t>
            </a:r>
            <a:r>
              <a:rPr lang="en-US" sz="900" b="1" kern="0" dirty="0" err="1">
                <a:solidFill>
                  <a:srgbClr val="F010C5"/>
                </a:solidFill>
                <a:latin typeface="Arial"/>
                <a:ea typeface="Times New Roman"/>
              </a:rPr>
              <a:t>catalog.</a:t>
            </a:r>
            <a:r>
              <a:rPr lang="en-US" sz="900" b="1" kern="0" dirty="0" err="1">
                <a:solidFill>
                  <a:srgbClr val="7030A0"/>
                </a:solidFill>
                <a:latin typeface="Arial"/>
                <a:ea typeface="Times New Roman"/>
              </a:rPr>
              <a:t>listTracksForDisc</a:t>
            </a:r>
            <a:r>
              <a:rPr lang="en-US" sz="900" b="1" kern="0" dirty="0">
                <a:solidFill>
                  <a:srgbClr val="F010C5"/>
                </a:solidFill>
                <a:latin typeface="Arial"/>
                <a:ea typeface="Times New Roman"/>
              </a:rPr>
              <a:t>(</a:t>
            </a:r>
            <a:r>
              <a:rPr lang="en-US" sz="900" b="1" kern="0" dirty="0" err="1">
                <a:solidFill>
                  <a:srgbClr val="C00000"/>
                </a:solidFill>
                <a:latin typeface="Arial"/>
                <a:ea typeface="Times New Roman"/>
              </a:rPr>
              <a:t>discCatalogNumber</a:t>
            </a:r>
            <a:r>
              <a:rPr lang="en-US" sz="900" b="1" kern="0" dirty="0">
                <a:solidFill>
                  <a:srgbClr val="F010C5"/>
                </a:solidFill>
                <a:latin typeface="Arial"/>
                <a:ea typeface="Times New Roman"/>
              </a:rPr>
              <a:t>);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}     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                                                                </a:t>
            </a:r>
            <a:r>
              <a:rPr lang="en-US" sz="900" kern="0" dirty="0">
                <a:solidFill>
                  <a:srgbClr val="92D050"/>
                </a:solidFill>
                <a:latin typeface="Arial"/>
                <a:ea typeface="Times New Roman"/>
              </a:rPr>
              <a:t>// UC6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public void  </a:t>
            </a:r>
            <a:r>
              <a:rPr lang="en-US" sz="900" b="1" dirty="0" err="1">
                <a:solidFill>
                  <a:srgbClr val="C00000"/>
                </a:solidFill>
                <a:latin typeface="Arial"/>
                <a:ea typeface="Times New Roman"/>
                <a:cs typeface="Times New Roman"/>
              </a:rPr>
              <a:t>UC</a:t>
            </a:r>
            <a:r>
              <a:rPr lang="en-US" sz="900" b="1" dirty="0" err="1">
                <a:solidFill>
                  <a:srgbClr val="0000CC"/>
                </a:solidFill>
                <a:latin typeface="Arial"/>
                <a:ea typeface="Times New Roman"/>
                <a:cs typeface="Times New Roman"/>
              </a:rPr>
              <a:t>restoreCatalog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(){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    </a:t>
            </a:r>
            <a:r>
              <a:rPr lang="en-US" sz="900" b="1" kern="0" dirty="0">
                <a:solidFill>
                  <a:srgbClr val="F010C5"/>
                </a:solidFill>
                <a:latin typeface="Arial"/>
                <a:ea typeface="Times New Roman"/>
              </a:rPr>
              <a:t> </a:t>
            </a:r>
            <a:r>
              <a:rPr lang="en-US" sz="900" b="1" kern="0" dirty="0" err="1">
                <a:solidFill>
                  <a:srgbClr val="F010C5"/>
                </a:solidFill>
                <a:latin typeface="Arial"/>
                <a:ea typeface="Times New Roman"/>
              </a:rPr>
              <a:t>catalog.</a:t>
            </a:r>
            <a:r>
              <a:rPr lang="en-US" sz="900" b="1" kern="0" dirty="0" err="1">
                <a:solidFill>
                  <a:srgbClr val="7030A0"/>
                </a:solidFill>
                <a:latin typeface="Arial"/>
                <a:ea typeface="Times New Roman"/>
              </a:rPr>
              <a:t>restoreCatalog</a:t>
            </a:r>
            <a:r>
              <a:rPr lang="en-US" sz="900" b="1" kern="0" dirty="0">
                <a:solidFill>
                  <a:srgbClr val="F010C5"/>
                </a:solidFill>
                <a:latin typeface="Arial"/>
                <a:ea typeface="Times New Roman"/>
              </a:rPr>
              <a:t>();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}            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                                                                </a:t>
            </a:r>
            <a:r>
              <a:rPr lang="en-US" sz="900" kern="0" dirty="0">
                <a:solidFill>
                  <a:srgbClr val="92D050"/>
                </a:solidFill>
                <a:latin typeface="Arial"/>
                <a:ea typeface="Times New Roman"/>
              </a:rPr>
              <a:t>// UC7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public void  </a:t>
            </a:r>
            <a:r>
              <a:rPr lang="en-US" sz="900" b="1" dirty="0" err="1">
                <a:solidFill>
                  <a:srgbClr val="C00000"/>
                </a:solidFill>
                <a:latin typeface="Arial"/>
                <a:ea typeface="Times New Roman"/>
                <a:cs typeface="Times New Roman"/>
              </a:rPr>
              <a:t>UC</a:t>
            </a:r>
            <a:r>
              <a:rPr lang="en-US" sz="900" b="1" dirty="0" err="1">
                <a:solidFill>
                  <a:srgbClr val="0000CC"/>
                </a:solidFill>
                <a:latin typeface="Arial"/>
                <a:ea typeface="Times New Roman"/>
                <a:cs typeface="Times New Roman"/>
              </a:rPr>
              <a:t>saveCatalog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(){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    </a:t>
            </a:r>
            <a:r>
              <a:rPr lang="en-US" sz="900" b="1" kern="0" dirty="0">
                <a:solidFill>
                  <a:srgbClr val="F010C5"/>
                </a:solidFill>
                <a:latin typeface="Arial"/>
                <a:ea typeface="Times New Roman"/>
              </a:rPr>
              <a:t> </a:t>
            </a:r>
            <a:r>
              <a:rPr lang="en-US" sz="900" b="1" kern="0" dirty="0" err="1">
                <a:solidFill>
                  <a:srgbClr val="F010C5"/>
                </a:solidFill>
                <a:latin typeface="Arial"/>
                <a:ea typeface="Times New Roman"/>
              </a:rPr>
              <a:t>catalog.</a:t>
            </a:r>
            <a:r>
              <a:rPr lang="en-US" sz="900" b="1" kern="0" dirty="0" err="1">
                <a:solidFill>
                  <a:srgbClr val="7030A0"/>
                </a:solidFill>
                <a:latin typeface="Arial"/>
                <a:ea typeface="Times New Roman"/>
              </a:rPr>
              <a:t>saveCatalog</a:t>
            </a:r>
            <a:r>
              <a:rPr lang="en-US" sz="900" b="1" kern="0" dirty="0">
                <a:solidFill>
                  <a:srgbClr val="F010C5"/>
                </a:solidFill>
                <a:latin typeface="Arial"/>
                <a:ea typeface="Times New Roman"/>
              </a:rPr>
              <a:t>();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}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" y="616092"/>
            <a:ext cx="1146468" cy="251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- </a:t>
            </a:r>
            <a:r>
              <a:rPr lang="en-US" sz="900" b="1" kern="0" dirty="0">
                <a:solidFill>
                  <a:srgbClr val="F010C5"/>
                </a:solidFill>
                <a:latin typeface="Arial"/>
                <a:ea typeface="Times New Roman"/>
              </a:rPr>
              <a:t>catalog</a:t>
            </a:r>
            <a:r>
              <a:rPr lang="en-US" sz="900" kern="0" dirty="0">
                <a:solidFill>
                  <a:srgbClr val="000000"/>
                </a:solidFill>
                <a:latin typeface="Arial"/>
                <a:ea typeface="Times New Roman"/>
              </a:rPr>
              <a:t>: </a:t>
            </a:r>
            <a:r>
              <a:rPr lang="en-US" sz="900" b="1" kern="0" dirty="0">
                <a:solidFill>
                  <a:srgbClr val="7030A0"/>
                </a:solidFill>
                <a:latin typeface="Arial"/>
                <a:ea typeface="Times New Roman"/>
              </a:rPr>
              <a:t>Catalog</a:t>
            </a:r>
            <a:endParaRPr lang="en-US" sz="900" kern="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802224" y="3351140"/>
            <a:ext cx="5251759" cy="646331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>
              <a:buNone/>
            </a:pPr>
            <a:r>
              <a:rPr lang="en-US" altLang="en-US" sz="3600" b="1" dirty="0">
                <a:solidFill>
                  <a:schemeClr val="accent2"/>
                </a:solidFill>
              </a:rPr>
              <a:t>OOD</a:t>
            </a:r>
            <a:r>
              <a:rPr lang="en-US" altLang="en-US" dirty="0"/>
              <a:t> – “</a:t>
            </a:r>
            <a:r>
              <a:rPr lang="en-US" altLang="en-US" sz="3600" b="1" dirty="0">
                <a:solidFill>
                  <a:schemeClr val="accent2"/>
                </a:solidFill>
              </a:rPr>
              <a:t>blue print</a:t>
            </a:r>
            <a:r>
              <a:rPr lang="en-US" altLang="en-US" dirty="0"/>
              <a:t>” </a:t>
            </a:r>
            <a:r>
              <a:rPr lang="en-US" altLang="en-US" sz="3600" dirty="0">
                <a:solidFill>
                  <a:srgbClr val="FF0000"/>
                </a:solidFill>
                <a:latin typeface="Algerian" pitchFamily="82" charset="0"/>
              </a:rPr>
              <a:t>DONE!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019202" y="4842302"/>
            <a:ext cx="5020926" cy="523220"/>
          </a:xfrm>
          <a:prstGeom prst="rect">
            <a:avLst/>
          </a:prstGeom>
          <a:solidFill>
            <a:srgbClr val="9999FF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>
              <a:buNone/>
            </a:pPr>
            <a:r>
              <a:rPr lang="en-US" altLang="en-US" sz="2800" b="1" dirty="0" smtClean="0">
                <a:solidFill>
                  <a:schemeClr val="accent2"/>
                </a:solidFill>
              </a:rPr>
              <a:t>Can run software on </a:t>
            </a:r>
            <a:r>
              <a:rPr lang="en-US" altLang="en-US" sz="2800" dirty="0" smtClean="0">
                <a:solidFill>
                  <a:srgbClr val="FF0000"/>
                </a:solidFill>
                <a:latin typeface="Algerian" pitchFamily="82" charset="0"/>
              </a:rPr>
              <a:t>PAPER!</a:t>
            </a:r>
            <a:endParaRPr lang="en-US" altLang="en-US" sz="2800" dirty="0">
              <a:solidFill>
                <a:srgbClr val="FF0000"/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3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6" grpId="0"/>
      <p:bldP spid="14" grpId="0" animBg="1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838200" y="-152400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b="1" dirty="0" smtClean="0">
                <a:solidFill>
                  <a:srgbClr val="000C31"/>
                </a:solidFill>
              </a:rPr>
              <a:t>Movie Company System </a:t>
            </a:r>
            <a:br>
              <a:rPr lang="en-US" b="1" dirty="0" smtClean="0">
                <a:solidFill>
                  <a:srgbClr val="000C31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UML </a:t>
            </a:r>
            <a:r>
              <a:rPr lang="en-US" b="1" dirty="0" smtClean="0">
                <a:solidFill>
                  <a:srgbClr val="7030A0"/>
                </a:solidFill>
              </a:rPr>
              <a:t>M</a:t>
            </a:r>
            <a:r>
              <a:rPr lang="en-US" b="1" dirty="0" smtClean="0">
                <a:solidFill>
                  <a:srgbClr val="FFC000"/>
                </a:solidFill>
              </a:rPr>
              <a:t>V</a:t>
            </a:r>
            <a:r>
              <a:rPr lang="en-US" b="1" dirty="0" smtClean="0">
                <a:solidFill>
                  <a:srgbClr val="FF0000"/>
                </a:solidFill>
              </a:rPr>
              <a:t>C CLASS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" y="1540849"/>
            <a:ext cx="9106083" cy="133575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dirty="0" smtClean="0"/>
              <a:t>                              </a:t>
            </a:r>
            <a:r>
              <a:rPr lang="en-US" sz="2800" b="1" dirty="0" smtClean="0">
                <a:latin typeface="Algerian" pitchFamily="82" charset="0"/>
              </a:rPr>
              <a:t>Please use TEMPLATE</a:t>
            </a:r>
          </a:p>
          <a:p>
            <a:pPr>
              <a:buFont typeface="Wingdings" pitchFamily="2" charset="2"/>
              <a:buNone/>
            </a:pPr>
            <a:r>
              <a:rPr lang="en-US" b="1" dirty="0" smtClean="0"/>
              <a:t>“</a:t>
            </a:r>
            <a:r>
              <a:rPr lang="en-US" sz="2000" b="1" dirty="0" smtClean="0">
                <a:solidFill>
                  <a:srgbClr val="FF0000"/>
                </a:solidFill>
              </a:rPr>
              <a:t>TA for UML </a:t>
            </a:r>
            <a:r>
              <a:rPr lang="en-US" sz="2000" b="1" dirty="0" smtClean="0">
                <a:solidFill>
                  <a:srgbClr val="7030A0"/>
                </a:solidFill>
              </a:rPr>
              <a:t>M</a:t>
            </a:r>
            <a:r>
              <a:rPr lang="en-US" sz="2000" b="1" dirty="0" smtClean="0">
                <a:solidFill>
                  <a:srgbClr val="FFC000"/>
                </a:solidFill>
              </a:rPr>
              <a:t>V</a:t>
            </a:r>
            <a:r>
              <a:rPr lang="en-US" sz="2000" b="1" dirty="0" smtClean="0">
                <a:solidFill>
                  <a:srgbClr val="FF0000"/>
                </a:solidFill>
              </a:rPr>
              <a:t>C CLASS Diagram MODEL Movie Company System.doc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smtClean="0"/>
              <a:t>“</a:t>
            </a:r>
          </a:p>
          <a:p>
            <a:pPr>
              <a:buFont typeface="Wingdings" pitchFamily="2" charset="2"/>
              <a:buNone/>
            </a:pPr>
            <a:r>
              <a:rPr lang="en-US" sz="2000" b="1" dirty="0" smtClean="0"/>
              <a:t>                       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1" y="3505200"/>
            <a:ext cx="8154058" cy="292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80281" y="5626100"/>
            <a:ext cx="8154058" cy="1066800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13933" y="6169680"/>
            <a:ext cx="5257800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Algerian" panose="04020705040A02060702" pitchFamily="82" charset="0"/>
              </a:rPr>
              <a:t>80%  REUSABLE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81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hape 120833"/>
          <p:cNvSpPr>
            <a:spLocks noGrp="1" noChangeArrowheads="1"/>
          </p:cNvSpPr>
          <p:nvPr>
            <p:ph type="title"/>
          </p:nvPr>
        </p:nvSpPr>
        <p:spPr>
          <a:xfrm>
            <a:off x="838200" y="-152400"/>
            <a:ext cx="7773072" cy="1448212"/>
          </a:xfrm>
        </p:spPr>
        <p:txBody>
          <a:bodyPr/>
          <a:lstStyle/>
          <a:p>
            <a:pPr marL="0" indent="0" defTabSz="914400" eaLnBrk="1" hangingPunct="1"/>
            <a:r>
              <a:rPr lang="en-US" b="1" dirty="0" smtClean="0">
                <a:solidFill>
                  <a:srgbClr val="000C31"/>
                </a:solidFill>
              </a:rPr>
              <a:t>Movie Company System </a:t>
            </a:r>
            <a:br>
              <a:rPr lang="en-US" b="1" dirty="0" smtClean="0">
                <a:solidFill>
                  <a:srgbClr val="000C31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UML </a:t>
            </a:r>
            <a:r>
              <a:rPr lang="en-US" b="1" dirty="0" smtClean="0">
                <a:solidFill>
                  <a:srgbClr val="7030A0"/>
                </a:solidFill>
              </a:rPr>
              <a:t>M</a:t>
            </a:r>
            <a:r>
              <a:rPr lang="en-US" b="1" dirty="0" smtClean="0">
                <a:solidFill>
                  <a:srgbClr val="FFC000"/>
                </a:solidFill>
              </a:rPr>
              <a:t>V</a:t>
            </a:r>
            <a:r>
              <a:rPr lang="en-US" b="1" dirty="0" smtClean="0">
                <a:solidFill>
                  <a:srgbClr val="FF0000"/>
                </a:solidFill>
              </a:rPr>
              <a:t>C CLASS MODEL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39"/>
          <a:stretch/>
        </p:blipFill>
        <p:spPr bwMode="auto">
          <a:xfrm>
            <a:off x="492981" y="5626100"/>
            <a:ext cx="8154058" cy="80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0281" y="5626100"/>
            <a:ext cx="8154058" cy="802888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62200" y="4953000"/>
            <a:ext cx="5257800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Algerian" panose="04020705040A02060702" pitchFamily="82" charset="0"/>
              </a:rPr>
              <a:t>Complete example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3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7" t="21196" r="26238" b="6250"/>
          <a:stretch/>
        </p:blipFill>
        <p:spPr bwMode="auto">
          <a:xfrm>
            <a:off x="152400" y="9938"/>
            <a:ext cx="4253948" cy="66956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2" t="23234" r="5744" b="3125"/>
          <a:stretch/>
        </p:blipFill>
        <p:spPr bwMode="auto">
          <a:xfrm>
            <a:off x="4572000" y="9937"/>
            <a:ext cx="4449599" cy="673541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95400" y="6214991"/>
            <a:ext cx="680346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  <a:latin typeface="Algerian" pitchFamily="82" charset="0"/>
              </a:rPr>
              <a:t>All steps on </a:t>
            </a:r>
            <a:r>
              <a:rPr lang="en-US" b="1" dirty="0" smtClean="0">
                <a:solidFill>
                  <a:schemeClr val="tx1"/>
                </a:solidFill>
                <a:latin typeface="Algerian" pitchFamily="82" charset="0"/>
              </a:rPr>
              <a:t>one Requirements </a:t>
            </a:r>
            <a:r>
              <a:rPr lang="en-US" b="1" dirty="0" smtClean="0">
                <a:solidFill>
                  <a:srgbClr val="FF0000"/>
                </a:solidFill>
                <a:latin typeface="Algerian" pitchFamily="82" charset="0"/>
              </a:rPr>
              <a:t>document!</a:t>
            </a:r>
            <a:endParaRPr lang="en-US" b="1" dirty="0">
              <a:solidFill>
                <a:srgbClr val="FF0000"/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0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1" t="22101" r="7393" b="4166"/>
          <a:stretch/>
        </p:blipFill>
        <p:spPr bwMode="auto">
          <a:xfrm>
            <a:off x="9938" y="16563"/>
            <a:ext cx="9134062" cy="6781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16563"/>
            <a:ext cx="4576969" cy="6841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29369" y="26501"/>
            <a:ext cx="4338431" cy="6831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04627" y="6336700"/>
            <a:ext cx="1781257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  <a:latin typeface="Algerian" pitchFamily="82" charset="0"/>
              </a:rPr>
              <a:t>AND SO ON!</a:t>
            </a:r>
            <a:endParaRPr lang="en-US" b="1" dirty="0">
              <a:solidFill>
                <a:srgbClr val="FF0000"/>
              </a:solidFill>
              <a:latin typeface="Algerian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683" y="140299"/>
            <a:ext cx="4110979" cy="6031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6582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sosceles Triangle 18"/>
          <p:cNvSpPr/>
          <p:nvPr/>
        </p:nvSpPr>
        <p:spPr bwMode="auto">
          <a:xfrm>
            <a:off x="858084" y="0"/>
            <a:ext cx="1060704" cy="914400"/>
          </a:xfrm>
          <a:prstGeom prst="triangl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7" name="TextBox 6"/>
          <p:cNvSpPr txBox="1"/>
          <p:nvPr/>
        </p:nvSpPr>
        <p:spPr>
          <a:xfrm>
            <a:off x="2438400" y="2442706"/>
            <a:ext cx="5194051" cy="2529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7200" dirty="0" smtClean="0">
                <a:solidFill>
                  <a:srgbClr val="FF0000"/>
                </a:solidFill>
                <a:latin typeface="Algerian" pitchFamily="82" charset="0"/>
              </a:rPr>
              <a:t>I</a:t>
            </a:r>
            <a:r>
              <a:rPr lang="en-US" sz="7200" dirty="0" smtClean="0">
                <a:solidFill>
                  <a:schemeClr val="tx1"/>
                </a:solidFill>
                <a:latin typeface="Algerian" pitchFamily="82" charset="0"/>
              </a:rPr>
              <a:t> love </a:t>
            </a:r>
            <a:r>
              <a:rPr lang="en-US" sz="7200" dirty="0" smtClean="0">
                <a:solidFill>
                  <a:srgbClr val="FF0000"/>
                </a:solidFill>
                <a:latin typeface="Algerian" pitchFamily="82" charset="0"/>
              </a:rPr>
              <a:t>UML</a:t>
            </a:r>
            <a:r>
              <a:rPr lang="en-US" sz="7200" dirty="0" smtClean="0">
                <a:solidFill>
                  <a:schemeClr val="tx1"/>
                </a:solidFill>
                <a:latin typeface="Algerian" pitchFamily="82" charset="0"/>
              </a:rPr>
              <a:t>!</a:t>
            </a:r>
          </a:p>
          <a:p>
            <a:pPr>
              <a:buNone/>
            </a:pPr>
            <a:r>
              <a:rPr lang="en-US" sz="7200" dirty="0">
                <a:latin typeface="Algerian" pitchFamily="82" charset="0"/>
              </a:rPr>
              <a:t> </a:t>
            </a:r>
            <a:r>
              <a:rPr lang="en-US" sz="7200" dirty="0" smtClean="0">
                <a:latin typeface="Algerian" pitchFamily="82" charset="0"/>
              </a:rPr>
              <a:t>  The End</a:t>
            </a:r>
            <a:endParaRPr lang="en-US" sz="7200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4559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2" y="-197613"/>
            <a:ext cx="8754008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OO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Analysis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Design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078" y="907942"/>
            <a:ext cx="8285922" cy="5867400"/>
          </a:xfrm>
        </p:spPr>
        <p:txBody>
          <a:bodyPr/>
          <a:lstStyle/>
          <a:p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</a:rPr>
              <a:t>U</a:t>
            </a:r>
            <a:r>
              <a:rPr lang="en-US" sz="2000" b="1" dirty="0" smtClean="0">
                <a:latin typeface="Calibri" pitchFamily="34" charset="0"/>
              </a:rPr>
              <a:t>nified 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</a:rPr>
              <a:t>M</a:t>
            </a:r>
            <a:r>
              <a:rPr lang="en-US" sz="2000" b="1" dirty="0" smtClean="0">
                <a:latin typeface="Calibri" pitchFamily="34" charset="0"/>
              </a:rPr>
              <a:t>odeling 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</a:rPr>
              <a:t>L</a:t>
            </a:r>
            <a:r>
              <a:rPr lang="en-US" sz="2000" b="1" dirty="0" smtClean="0">
                <a:latin typeface="Calibri" pitchFamily="34" charset="0"/>
              </a:rPr>
              <a:t>anguage (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</a:rPr>
              <a:t>UML</a:t>
            </a:r>
            <a:r>
              <a:rPr lang="en-US" sz="2000" b="1" dirty="0" smtClean="0">
                <a:latin typeface="Calibri" pitchFamily="34" charset="0"/>
              </a:rPr>
              <a:t>)</a:t>
            </a:r>
            <a:r>
              <a:rPr lang="en-US" sz="2000" dirty="0" smtClean="0">
                <a:latin typeface="Calibri" pitchFamily="34" charset="0"/>
              </a:rPr>
              <a:t> is a </a:t>
            </a:r>
            <a:r>
              <a:rPr lang="en-US" sz="2000" b="1" u="heavy" dirty="0" smtClean="0">
                <a:solidFill>
                  <a:srgbClr val="FF0000"/>
                </a:solidFill>
                <a:latin typeface="Algerian" panose="04020705040A02060702" pitchFamily="82" charset="0"/>
              </a:rPr>
              <a:t>standardized</a:t>
            </a:r>
            <a:r>
              <a:rPr lang="en-US" sz="2000" dirty="0" smtClean="0">
                <a:latin typeface="Calibri" pitchFamily="34" charset="0"/>
              </a:rPr>
              <a:t> general purpose 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</a:rPr>
              <a:t>Modeling</a:t>
            </a:r>
            <a:r>
              <a:rPr lang="en-US" sz="2000" dirty="0" smtClean="0">
                <a:latin typeface="Calibri" pitchFamily="34" charset="0"/>
              </a:rPr>
              <a:t> language in the field of </a:t>
            </a:r>
            <a:r>
              <a:rPr lang="en-US" sz="2000" b="1" dirty="0" smtClean="0">
                <a:solidFill>
                  <a:srgbClr val="00B050"/>
                </a:solidFill>
                <a:latin typeface="Algerian" panose="04020705040A02060702" pitchFamily="82" charset="0"/>
              </a:rPr>
              <a:t>Software</a:t>
            </a:r>
            <a:r>
              <a:rPr lang="en-US" sz="2000" b="1" dirty="0" smtClean="0">
                <a:solidFill>
                  <a:srgbClr val="0000FF"/>
                </a:solidFill>
                <a:latin typeface="Calibri" pitchFamily="34" charset="0"/>
              </a:rPr>
              <a:t> Engineering</a:t>
            </a:r>
            <a:r>
              <a:rPr lang="en-US" sz="2000" dirty="0" smtClean="0">
                <a:latin typeface="Calibri" pitchFamily="34" charset="0"/>
              </a:rPr>
              <a:t>.</a:t>
            </a:r>
          </a:p>
          <a:p>
            <a:endParaRPr lang="en-US" sz="2000" dirty="0" smtClean="0">
              <a:latin typeface="Calibri" pitchFamily="34" charset="0"/>
            </a:endParaRPr>
          </a:p>
          <a:p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</a:rPr>
              <a:t>UML</a:t>
            </a:r>
            <a:r>
              <a:rPr lang="en-US" sz="2000" dirty="0" smtClean="0">
                <a:latin typeface="Calibri" pitchFamily="34" charset="0"/>
              </a:rPr>
              <a:t> includes a </a:t>
            </a:r>
            <a:r>
              <a:rPr lang="en-US" sz="2000" b="1" u="heavy" dirty="0" smtClean="0">
                <a:solidFill>
                  <a:srgbClr val="FF0000"/>
                </a:solidFill>
                <a:latin typeface="Algerian" panose="04020705040A02060702" pitchFamily="82" charset="0"/>
              </a:rPr>
              <a:t>set of graphical notation </a:t>
            </a:r>
            <a:r>
              <a:rPr lang="en-US" sz="2000" dirty="0" smtClean="0">
                <a:latin typeface="Calibri" pitchFamily="34" charset="0"/>
              </a:rPr>
              <a:t>techniques to create visual 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</a:rPr>
              <a:t>Models</a:t>
            </a:r>
            <a:r>
              <a:rPr lang="en-US" sz="2000" dirty="0" smtClean="0">
                <a:latin typeface="Calibri" pitchFamily="34" charset="0"/>
              </a:rPr>
              <a:t> of </a:t>
            </a:r>
            <a:r>
              <a:rPr lang="en-US" sz="2000" b="1" dirty="0" smtClean="0">
                <a:solidFill>
                  <a:srgbClr val="00B050"/>
                </a:solidFill>
                <a:latin typeface="Algerian" panose="04020705040A02060702" pitchFamily="82" charset="0"/>
              </a:rPr>
              <a:t>software</a:t>
            </a:r>
            <a:r>
              <a:rPr lang="en-US" sz="2000" dirty="0" smtClean="0">
                <a:latin typeface="Calibri" pitchFamily="34" charset="0"/>
              </a:rPr>
              <a:t> intensive </a:t>
            </a:r>
            <a:r>
              <a:rPr lang="en-US" sz="2000" b="1" dirty="0" smtClean="0">
                <a:solidFill>
                  <a:srgbClr val="00B050"/>
                </a:solidFill>
                <a:latin typeface="Algerian" panose="04020705040A02060702" pitchFamily="82" charset="0"/>
              </a:rPr>
              <a:t>systems</a:t>
            </a:r>
            <a:r>
              <a:rPr lang="en-US" sz="2000" dirty="0" smtClean="0">
                <a:latin typeface="Calibri" pitchFamily="34" charset="0"/>
              </a:rPr>
              <a:t>.</a:t>
            </a:r>
          </a:p>
          <a:p>
            <a:endParaRPr lang="en-US" sz="2000" dirty="0" smtClean="0">
              <a:latin typeface="Calibri" pitchFamily="34" charset="0"/>
            </a:endParaRPr>
          </a:p>
          <a:p>
            <a:pPr algn="just"/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</a:rPr>
              <a:t>UML</a:t>
            </a:r>
            <a:r>
              <a:rPr lang="en-US" sz="2000" dirty="0" smtClean="0">
                <a:latin typeface="Calibri" pitchFamily="34" charset="0"/>
              </a:rPr>
              <a:t> is </a:t>
            </a:r>
            <a:r>
              <a:rPr lang="en-US" sz="2000" b="1" u="heavy" dirty="0" smtClean="0">
                <a:latin typeface="Calibri" pitchFamily="34" charset="0"/>
              </a:rPr>
              <a:t>not a programming language</a:t>
            </a:r>
            <a:r>
              <a:rPr lang="en-US" sz="2000" b="1" dirty="0" smtClean="0">
                <a:latin typeface="Calibri" pitchFamily="34" charset="0"/>
              </a:rPr>
              <a:t> </a:t>
            </a:r>
            <a:r>
              <a:rPr lang="en-US" sz="2000" dirty="0" smtClean="0">
                <a:latin typeface="Calibri" pitchFamily="34" charset="0"/>
              </a:rPr>
              <a:t>but tools can be used to </a:t>
            </a:r>
            <a:r>
              <a:rPr lang="en-US" sz="2000" b="1" dirty="0" smtClean="0">
                <a:solidFill>
                  <a:srgbClr val="7030A0"/>
                </a:solidFill>
                <a:latin typeface="Calibri" pitchFamily="34" charset="0"/>
              </a:rPr>
              <a:t>generate</a:t>
            </a:r>
            <a:r>
              <a:rPr lang="en-US" sz="2000" dirty="0" smtClean="0">
                <a:latin typeface="Calibri" pitchFamily="34" charset="0"/>
              </a:rPr>
              <a:t> </a:t>
            </a:r>
            <a:r>
              <a:rPr lang="en-US" sz="2000" b="1" dirty="0" smtClean="0">
                <a:solidFill>
                  <a:srgbClr val="FF00FF"/>
                </a:solidFill>
                <a:latin typeface="Algerian" panose="04020705040A02060702" pitchFamily="82" charset="0"/>
              </a:rPr>
              <a:t>code</a:t>
            </a:r>
            <a:r>
              <a:rPr lang="en-US" sz="2000" dirty="0" smtClean="0">
                <a:latin typeface="Calibri" pitchFamily="34" charset="0"/>
              </a:rPr>
              <a:t> in various languages using 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</a:rPr>
              <a:t>UML</a:t>
            </a:r>
            <a:r>
              <a:rPr lang="en-US" sz="2000" dirty="0" smtClean="0">
                <a:latin typeface="Calibri" pitchFamily="34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</a:rPr>
              <a:t>Diagrams</a:t>
            </a:r>
            <a:r>
              <a:rPr lang="en-US" sz="2000" dirty="0" smtClean="0">
                <a:latin typeface="Calibri" pitchFamily="34" charset="0"/>
              </a:rPr>
              <a:t> (</a:t>
            </a:r>
            <a:r>
              <a:rPr lang="en-US" sz="2000" b="1" dirty="0">
                <a:solidFill>
                  <a:srgbClr val="FF0000"/>
                </a:solidFill>
                <a:latin typeface="Calibri" pitchFamily="34" charset="0"/>
              </a:rPr>
              <a:t>Models</a:t>
            </a:r>
            <a:r>
              <a:rPr lang="en-US" sz="2000" dirty="0" smtClean="0">
                <a:latin typeface="Calibri" pitchFamily="34" charset="0"/>
              </a:rPr>
              <a:t>). </a:t>
            </a:r>
          </a:p>
          <a:p>
            <a:pPr algn="just"/>
            <a:endParaRPr lang="en-US" sz="2000" dirty="0" smtClean="0">
              <a:latin typeface="Calibri" pitchFamily="34" charset="0"/>
            </a:endParaRPr>
          </a:p>
          <a:p>
            <a:pPr algn="just"/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</a:rPr>
              <a:t>UML</a:t>
            </a:r>
            <a:r>
              <a:rPr lang="en-US" sz="2000" dirty="0" smtClean="0">
                <a:latin typeface="Calibri" pitchFamily="34" charset="0"/>
              </a:rPr>
              <a:t> has a direct relation with 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</a:rPr>
              <a:t>O</a:t>
            </a:r>
            <a:r>
              <a:rPr lang="en-US" sz="2000" dirty="0" smtClean="0">
                <a:latin typeface="Calibri" pitchFamily="34" charset="0"/>
              </a:rPr>
              <a:t>bject 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</a:rPr>
              <a:t>O</a:t>
            </a:r>
            <a:r>
              <a:rPr lang="en-US" sz="2000" dirty="0" smtClean="0">
                <a:latin typeface="Calibri" pitchFamily="34" charset="0"/>
              </a:rPr>
              <a:t>riented 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</a:rPr>
              <a:t>A</a:t>
            </a:r>
            <a:r>
              <a:rPr lang="en-US" sz="2000" dirty="0" smtClean="0">
                <a:latin typeface="Calibri" pitchFamily="34" charset="0"/>
              </a:rPr>
              <a:t>nalysis and 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</a:rPr>
              <a:t>D</a:t>
            </a:r>
            <a:r>
              <a:rPr lang="en-US" sz="2000" dirty="0" smtClean="0">
                <a:latin typeface="Calibri" pitchFamily="34" charset="0"/>
              </a:rPr>
              <a:t>esign.</a:t>
            </a:r>
          </a:p>
          <a:p>
            <a:pPr>
              <a:buNone/>
            </a:pPr>
            <a:endParaRPr lang="en-US" sz="2000" dirty="0" smtClean="0">
              <a:latin typeface="Calibri" pitchFamily="34" charset="0"/>
            </a:endParaRPr>
          </a:p>
          <a:p>
            <a:endParaRPr lang="en-US" sz="2000" dirty="0" smtClean="0">
              <a:latin typeface="Calibri" pitchFamily="34" charset="0"/>
            </a:endParaRPr>
          </a:p>
          <a:p>
            <a:endParaRPr lang="en-US" sz="2000" dirty="0" smtClean="0">
              <a:latin typeface="Calibri" pitchFamily="34" charset="0"/>
            </a:endParaRPr>
          </a:p>
          <a:p>
            <a:endParaRPr lang="en-US" sz="2000" dirty="0" smtClean="0">
              <a:latin typeface="Calibri" pitchFamily="34" charset="0"/>
            </a:endParaRPr>
          </a:p>
          <a:p>
            <a:endParaRPr lang="en-US" sz="2000" dirty="0" smtClean="0">
              <a:latin typeface="Calibri" pitchFamily="34" charset="0"/>
            </a:endParaRPr>
          </a:p>
          <a:p>
            <a:endParaRPr lang="en-US" sz="2000" dirty="0" smtClean="0">
              <a:latin typeface="Calibri" pitchFamily="34" charset="0"/>
            </a:endParaRPr>
          </a:p>
          <a:p>
            <a:endParaRPr lang="en-US" sz="2000" dirty="0" smtClean="0">
              <a:latin typeface="Calibri" pitchFamily="34" charset="0"/>
            </a:endParaRPr>
          </a:p>
          <a:p>
            <a:endParaRPr lang="en-US" sz="2000" dirty="0" smtClean="0">
              <a:latin typeface="Calibri" pitchFamily="34" charset="0"/>
            </a:endParaRPr>
          </a:p>
          <a:p>
            <a:endParaRPr lang="en-US" sz="2000" dirty="0" smtClean="0">
              <a:latin typeface="Calibri" pitchFamily="34" charset="0"/>
            </a:endParaRPr>
          </a:p>
          <a:p>
            <a:endParaRPr lang="en-US" sz="2000" dirty="0" smtClean="0">
              <a:latin typeface="Calibri" pitchFamily="34" charset="0"/>
            </a:endParaRPr>
          </a:p>
          <a:p>
            <a:endParaRPr lang="en-US" sz="2000" dirty="0" smtClean="0">
              <a:latin typeface="Calibri" pitchFamily="34" charset="0"/>
            </a:endParaRPr>
          </a:p>
        </p:txBody>
      </p:sp>
      <p:sp>
        <p:nvSpPr>
          <p:cNvPr id="19" name="Isosceles Triangle 18"/>
          <p:cNvSpPr/>
          <p:nvPr/>
        </p:nvSpPr>
        <p:spPr bwMode="auto">
          <a:xfrm>
            <a:off x="858084" y="0"/>
            <a:ext cx="1060704" cy="914400"/>
          </a:xfrm>
          <a:prstGeom prst="triangl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5" t="21710" r="40078" b="4043"/>
          <a:stretch/>
        </p:blipFill>
        <p:spPr bwMode="auto">
          <a:xfrm>
            <a:off x="1209108" y="4759271"/>
            <a:ext cx="3688330" cy="20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6" t="19955" r="52516" b="4593"/>
          <a:stretch/>
        </p:blipFill>
        <p:spPr bwMode="auto">
          <a:xfrm>
            <a:off x="5972343" y="4572000"/>
            <a:ext cx="3065583" cy="2298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47402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4888" y="-152400"/>
            <a:ext cx="8139112" cy="1143000"/>
          </a:xfrm>
        </p:spPr>
        <p:txBody>
          <a:bodyPr/>
          <a:lstStyle/>
          <a:p>
            <a:r>
              <a:rPr lang="en-US" sz="4600" dirty="0" smtClean="0">
                <a:solidFill>
                  <a:srgbClr val="FF0000"/>
                </a:solidFill>
              </a:rPr>
              <a:t>U</a:t>
            </a:r>
            <a:r>
              <a:rPr lang="en-US" sz="4600" dirty="0" smtClean="0"/>
              <a:t>nified </a:t>
            </a:r>
            <a:r>
              <a:rPr lang="en-US" sz="4600" dirty="0" smtClean="0">
                <a:solidFill>
                  <a:srgbClr val="FF0000"/>
                </a:solidFill>
              </a:rPr>
              <a:t>M</a:t>
            </a:r>
            <a:r>
              <a:rPr lang="en-US" sz="4600" dirty="0" smtClean="0"/>
              <a:t>odeling </a:t>
            </a:r>
            <a:r>
              <a:rPr lang="en-US" sz="4600" dirty="0" smtClean="0">
                <a:solidFill>
                  <a:srgbClr val="FF0000"/>
                </a:solidFill>
              </a:rPr>
              <a:t>L</a:t>
            </a:r>
            <a:r>
              <a:rPr lang="en-US" sz="4600" dirty="0" smtClean="0"/>
              <a:t>anguage</a:t>
            </a:r>
            <a:endParaRPr lang="en-US" sz="4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818" y="819721"/>
            <a:ext cx="8438322" cy="4437063"/>
          </a:xfrm>
        </p:spPr>
        <p:txBody>
          <a:bodyPr/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itchFamily="34" charset="0"/>
              </a:rPr>
              <a:t>UML</a:t>
            </a:r>
            <a:r>
              <a:rPr lang="en-US" sz="1800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1800" dirty="0" smtClean="0">
                <a:latin typeface="Calibri" pitchFamily="34" charset="0"/>
              </a:rPr>
              <a:t>provides structure for problem solving.</a:t>
            </a:r>
          </a:p>
          <a:p>
            <a:r>
              <a:rPr lang="en-US" sz="1800" dirty="0" smtClean="0">
                <a:latin typeface="Calibri" pitchFamily="34" charset="0"/>
              </a:rPr>
              <a:t>A </a:t>
            </a:r>
            <a:r>
              <a:rPr lang="en-US" sz="1800" b="1" dirty="0" smtClean="0">
                <a:solidFill>
                  <a:srgbClr val="7030A0"/>
                </a:solidFill>
                <a:latin typeface="Calibri" pitchFamily="34" charset="0"/>
              </a:rPr>
              <a:t>method</a:t>
            </a:r>
            <a:r>
              <a:rPr lang="en-US" sz="1800" dirty="0" smtClean="0">
                <a:latin typeface="Calibri" pitchFamily="34" charset="0"/>
              </a:rPr>
              <a:t> for </a:t>
            </a:r>
            <a:r>
              <a:rPr lang="en-US" sz="1800" b="1" dirty="0" smtClean="0">
                <a:solidFill>
                  <a:srgbClr val="FF0000"/>
                </a:solidFill>
                <a:latin typeface="Calibri" pitchFamily="34" charset="0"/>
              </a:rPr>
              <a:t>Modeling</a:t>
            </a:r>
            <a:r>
              <a:rPr lang="en-US" sz="1800" dirty="0" smtClean="0">
                <a:latin typeface="Calibri" pitchFamily="34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Calibri" pitchFamily="34" charset="0"/>
              </a:rPr>
              <a:t>O</a:t>
            </a:r>
            <a:r>
              <a:rPr lang="en-US" sz="1800" dirty="0" smtClean="0">
                <a:latin typeface="Calibri" pitchFamily="34" charset="0"/>
              </a:rPr>
              <a:t>bject </a:t>
            </a:r>
            <a:r>
              <a:rPr lang="en-US" sz="1800" b="1" dirty="0">
                <a:solidFill>
                  <a:srgbClr val="FF0000"/>
                </a:solidFill>
                <a:latin typeface="Calibri" pitchFamily="34" charset="0"/>
              </a:rPr>
              <a:t>O</a:t>
            </a:r>
            <a:r>
              <a:rPr lang="en-US" sz="1800" dirty="0" smtClean="0">
                <a:latin typeface="Calibri" pitchFamily="34" charset="0"/>
              </a:rPr>
              <a:t>riented </a:t>
            </a:r>
            <a:r>
              <a:rPr lang="en-US" sz="1800" b="1" dirty="0" smtClean="0">
                <a:solidFill>
                  <a:srgbClr val="00B050"/>
                </a:solidFill>
                <a:latin typeface="Algerian" pitchFamily="82" charset="0"/>
              </a:rPr>
              <a:t>programs</a:t>
            </a:r>
            <a:r>
              <a:rPr lang="en-US" sz="1800" dirty="0" smtClean="0">
                <a:latin typeface="Calibri" pitchFamily="34" charset="0"/>
              </a:rPr>
              <a:t>.</a:t>
            </a:r>
          </a:p>
          <a:p>
            <a:pPr lvl="1"/>
            <a:r>
              <a:rPr lang="en-US" sz="1800" dirty="0" smtClean="0">
                <a:latin typeface="Calibri" pitchFamily="34" charset="0"/>
              </a:rPr>
              <a:t>A means for </a:t>
            </a:r>
            <a:r>
              <a:rPr lang="en-US" sz="1800" dirty="0" smtClean="0">
                <a:solidFill>
                  <a:srgbClr val="FF0000"/>
                </a:solidFill>
                <a:latin typeface="Calibri" pitchFamily="34" charset="0"/>
              </a:rPr>
              <a:t>visualizing</a:t>
            </a:r>
            <a:r>
              <a:rPr lang="en-US" sz="1800" dirty="0" smtClean="0">
                <a:latin typeface="Calibri" pitchFamily="34" charset="0"/>
              </a:rPr>
              <a:t>, </a:t>
            </a:r>
            <a:r>
              <a:rPr lang="en-US" sz="1800" dirty="0" smtClean="0">
                <a:solidFill>
                  <a:srgbClr val="FF0000"/>
                </a:solidFill>
                <a:latin typeface="Calibri" pitchFamily="34" charset="0"/>
              </a:rPr>
              <a:t>constructing</a:t>
            </a:r>
            <a:r>
              <a:rPr lang="en-US" sz="1800" dirty="0" smtClean="0">
                <a:latin typeface="Calibri" pitchFamily="34" charset="0"/>
              </a:rPr>
              <a:t> and </a:t>
            </a:r>
            <a:r>
              <a:rPr lang="en-US" sz="1800" dirty="0" smtClean="0">
                <a:solidFill>
                  <a:srgbClr val="FF0000"/>
                </a:solidFill>
                <a:latin typeface="Calibri" pitchFamily="34" charset="0"/>
              </a:rPr>
              <a:t>documenting</a:t>
            </a:r>
            <a:r>
              <a:rPr lang="en-US" sz="1800" dirty="0" smtClean="0">
                <a:latin typeface="Calibri" pitchFamily="34" charset="0"/>
              </a:rPr>
              <a:t> </a:t>
            </a:r>
            <a:r>
              <a:rPr lang="en-US" sz="1800" b="1" dirty="0" smtClean="0">
                <a:solidFill>
                  <a:srgbClr val="00B050"/>
                </a:solidFill>
                <a:latin typeface="Algerian" pitchFamily="82" charset="0"/>
              </a:rPr>
              <a:t>software projects</a:t>
            </a:r>
            <a:r>
              <a:rPr lang="en-US" sz="1800" dirty="0" smtClean="0">
                <a:latin typeface="Calibri" pitchFamily="34" charset="0"/>
              </a:rPr>
              <a:t>.</a:t>
            </a:r>
          </a:p>
          <a:p>
            <a:pPr lvl="1"/>
            <a:r>
              <a:rPr lang="en-US" sz="1800" dirty="0" smtClean="0">
                <a:latin typeface="Calibri" pitchFamily="34" charset="0"/>
              </a:rPr>
              <a:t>Promotes </a:t>
            </a:r>
            <a:r>
              <a:rPr lang="en-US" sz="1800" b="1" dirty="0" smtClean="0">
                <a:solidFill>
                  <a:srgbClr val="00B050"/>
                </a:solidFill>
                <a:latin typeface="Algerian" panose="04020705040A02060702" pitchFamily="82" charset="0"/>
              </a:rPr>
              <a:t>component</a:t>
            </a:r>
            <a:r>
              <a:rPr lang="en-US" sz="1800" dirty="0" smtClean="0">
                <a:latin typeface="Calibri" pitchFamily="34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Algerian" panose="04020705040A02060702" pitchFamily="82" charset="0"/>
              </a:rPr>
              <a:t>Reusability</a:t>
            </a:r>
            <a:r>
              <a:rPr lang="en-US" sz="1800" dirty="0" smtClean="0">
                <a:latin typeface="Calibri" pitchFamily="34" charset="0"/>
              </a:rPr>
              <a:t>. </a:t>
            </a:r>
          </a:p>
          <a:p>
            <a:r>
              <a:rPr lang="en-US" sz="1800" dirty="0" smtClean="0">
                <a:latin typeface="Calibri" pitchFamily="34" charset="0"/>
              </a:rPr>
              <a:t>You </a:t>
            </a:r>
            <a:r>
              <a:rPr lang="en-US" sz="1800" b="1" dirty="0" smtClean="0">
                <a:latin typeface="Calibri" pitchFamily="34" charset="0"/>
              </a:rPr>
              <a:t>will not understand </a:t>
            </a:r>
            <a:r>
              <a:rPr lang="en-US" sz="1800" b="1" dirty="0" smtClean="0">
                <a:solidFill>
                  <a:srgbClr val="FF0000"/>
                </a:solidFill>
                <a:latin typeface="Algerian" panose="04020705040A02060702" pitchFamily="82" charset="0"/>
              </a:rPr>
              <a:t>what</a:t>
            </a:r>
            <a:r>
              <a:rPr lang="en-US" sz="1800" b="1" dirty="0" smtClean="0">
                <a:latin typeface="Calibri" pitchFamily="34" charset="0"/>
              </a:rPr>
              <a:t> your algorithm </a:t>
            </a:r>
            <a:r>
              <a:rPr lang="en-US" sz="1800" dirty="0" smtClean="0">
                <a:latin typeface="Calibri" pitchFamily="34" charset="0"/>
              </a:rPr>
              <a:t>does  </a:t>
            </a:r>
            <a:r>
              <a:rPr lang="en-US" sz="1800" b="1" dirty="0" smtClean="0">
                <a:solidFill>
                  <a:srgbClr val="7030A0"/>
                </a:solidFill>
                <a:latin typeface="Calibri" pitchFamily="34" charset="0"/>
              </a:rPr>
              <a:t>two weeks after you wrote it</a:t>
            </a:r>
            <a:r>
              <a:rPr lang="en-US" sz="1800" dirty="0" smtClean="0">
                <a:latin typeface="Calibri" pitchFamily="34" charset="0"/>
              </a:rPr>
              <a:t>. But if you have the </a:t>
            </a:r>
            <a:r>
              <a:rPr lang="en-US" sz="1800" b="1" dirty="0" smtClean="0">
                <a:solidFill>
                  <a:srgbClr val="FF0000"/>
                </a:solidFill>
                <a:latin typeface="Calibri" pitchFamily="34" charset="0"/>
              </a:rPr>
              <a:t>Model</a:t>
            </a:r>
            <a:r>
              <a:rPr lang="en-US" sz="1800" dirty="0" smtClean="0">
                <a:latin typeface="Calibri" pitchFamily="34" charset="0"/>
              </a:rPr>
              <a:t>, you will </a:t>
            </a:r>
            <a:r>
              <a:rPr lang="en-US" sz="1800" b="1" dirty="0" smtClean="0">
                <a:latin typeface="Calibri" pitchFamily="34" charset="0"/>
              </a:rPr>
              <a:t>catch up fast and easily</a:t>
            </a:r>
            <a:r>
              <a:rPr lang="en-US" sz="1800" dirty="0" smtClean="0">
                <a:latin typeface="Calibri" pitchFamily="34" charset="0"/>
              </a:rPr>
              <a:t>.</a:t>
            </a:r>
          </a:p>
          <a:p>
            <a:r>
              <a:rPr lang="en-US" sz="1800" dirty="0" smtClean="0">
                <a:latin typeface="Calibri" pitchFamily="34" charset="0"/>
              </a:rPr>
              <a:t>Teamwork for parallel development of large </a:t>
            </a:r>
            <a:r>
              <a:rPr lang="en-US" sz="1800" b="1" dirty="0" smtClean="0">
                <a:solidFill>
                  <a:srgbClr val="00B050"/>
                </a:solidFill>
                <a:latin typeface="Algerian" panose="04020705040A02060702" pitchFamily="82" charset="0"/>
              </a:rPr>
              <a:t>systems</a:t>
            </a:r>
            <a:r>
              <a:rPr lang="en-US" sz="1800" dirty="0" smtClean="0">
                <a:latin typeface="Calibri" pitchFamily="34" charset="0"/>
              </a:rPr>
              <a:t>.</a:t>
            </a:r>
          </a:p>
          <a:p>
            <a:pPr marL="342900" lvl="1" indent="-342900"/>
            <a:r>
              <a:rPr lang="en-US" sz="1800" b="1" dirty="0" smtClean="0">
                <a:solidFill>
                  <a:srgbClr val="FF0000"/>
                </a:solidFill>
                <a:latin typeface="Calibri" pitchFamily="34" charset="0"/>
                <a:ea typeface="+mn-ea"/>
                <a:cs typeface="+mn-cs"/>
              </a:rPr>
              <a:t>UML</a:t>
            </a:r>
            <a:r>
              <a:rPr lang="en-US" sz="1800" dirty="0" smtClean="0">
                <a:solidFill>
                  <a:srgbClr val="FF0000"/>
                </a:solidFill>
                <a:latin typeface="Calibri" pitchFamily="34" charset="0"/>
                <a:ea typeface="+mn-ea"/>
                <a:cs typeface="+mn-cs"/>
              </a:rPr>
              <a:t> </a:t>
            </a:r>
            <a:r>
              <a:rPr lang="en-US" sz="1800" dirty="0" smtClean="0">
                <a:latin typeface="Calibri" pitchFamily="34" charset="0"/>
                <a:ea typeface="+mn-ea"/>
                <a:cs typeface="+mn-cs"/>
              </a:rPr>
              <a:t>includes 13 </a:t>
            </a:r>
            <a:r>
              <a:rPr lang="en-US" sz="1800" b="1" dirty="0" smtClean="0">
                <a:solidFill>
                  <a:srgbClr val="FF0000"/>
                </a:solidFill>
                <a:latin typeface="Calibri" pitchFamily="34" charset="0"/>
                <a:ea typeface="+mn-ea"/>
                <a:cs typeface="+mn-cs"/>
              </a:rPr>
              <a:t>Diagrams</a:t>
            </a:r>
            <a:r>
              <a:rPr lang="en-US" sz="1800" dirty="0" smtClean="0">
                <a:latin typeface="Calibri" pitchFamily="34" charset="0"/>
                <a:ea typeface="+mn-ea"/>
                <a:cs typeface="+mn-cs"/>
              </a:rPr>
              <a:t> (</a:t>
            </a:r>
            <a:r>
              <a:rPr lang="en-US" sz="1800" b="1" dirty="0">
                <a:solidFill>
                  <a:srgbClr val="FF0000"/>
                </a:solidFill>
                <a:latin typeface="Calibri" pitchFamily="34" charset="0"/>
              </a:rPr>
              <a:t>Models</a:t>
            </a:r>
            <a:r>
              <a:rPr lang="en-US" sz="1800" dirty="0" smtClean="0">
                <a:latin typeface="Calibri" pitchFamily="34" charset="0"/>
                <a:ea typeface="+mn-ea"/>
                <a:cs typeface="+mn-cs"/>
              </a:rPr>
              <a:t>).</a:t>
            </a:r>
          </a:p>
          <a:p>
            <a:pPr marL="342900" lvl="1" indent="-342900"/>
            <a:endParaRPr lang="en-US" sz="1800" dirty="0" smtClean="0">
              <a:latin typeface="Calibri" pitchFamily="34" charset="0"/>
              <a:ea typeface="+mn-ea"/>
              <a:cs typeface="+mn-cs"/>
            </a:endParaRPr>
          </a:p>
          <a:p>
            <a:endParaRPr lang="en-US" sz="1800" dirty="0" smtClean="0">
              <a:latin typeface="Calibri" pitchFamily="34" charset="0"/>
            </a:endParaRPr>
          </a:p>
          <a:p>
            <a:endParaRPr lang="en-US" sz="1800" dirty="0" smtClean="0">
              <a:latin typeface="Calibri" pitchFamily="34" charset="0"/>
            </a:endParaRPr>
          </a:p>
          <a:p>
            <a:endParaRPr lang="en-US" sz="1800" dirty="0" smtClean="0">
              <a:latin typeface="Calibri" pitchFamily="34" charset="0"/>
            </a:endParaRPr>
          </a:p>
          <a:p>
            <a:endParaRPr lang="en-US" sz="1800" dirty="0" smtClean="0">
              <a:latin typeface="Calibri" pitchFamily="34" charset="0"/>
            </a:endParaRPr>
          </a:p>
          <a:p>
            <a:endParaRPr lang="en-US" sz="1800" dirty="0" smtClean="0">
              <a:latin typeface="Calibri" pitchFamily="34" charset="0"/>
            </a:endParaRPr>
          </a:p>
          <a:p>
            <a:endParaRPr lang="en-US" sz="1800" dirty="0" smtClean="0">
              <a:latin typeface="Calibri" pitchFamily="34" charset="0"/>
            </a:endParaRPr>
          </a:p>
          <a:p>
            <a:endParaRPr lang="en-US" sz="1800" dirty="0" smtClean="0">
              <a:latin typeface="Calibri" pitchFamily="34" charset="0"/>
            </a:endParaRPr>
          </a:p>
        </p:txBody>
      </p:sp>
      <p:sp>
        <p:nvSpPr>
          <p:cNvPr id="19" name="Isosceles Triangle 18"/>
          <p:cNvSpPr/>
          <p:nvPr/>
        </p:nvSpPr>
        <p:spPr bwMode="auto">
          <a:xfrm>
            <a:off x="858084" y="0"/>
            <a:ext cx="1060704" cy="914400"/>
          </a:xfrm>
          <a:prstGeom prst="triangl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4888" y="3981196"/>
            <a:ext cx="4679632" cy="287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5" t="21710" r="40078" b="4043"/>
          <a:stretch/>
        </p:blipFill>
        <p:spPr bwMode="auto">
          <a:xfrm>
            <a:off x="6019800" y="4231313"/>
            <a:ext cx="3002530" cy="20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2590801" y="4955253"/>
            <a:ext cx="1539766" cy="814926"/>
          </a:xfrm>
          <a:prstGeom prst="ellipse">
            <a:avLst/>
          </a:prstGeom>
          <a:noFill/>
          <a:ln w="666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 smtClean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4973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Title 1"/>
          <p:cNvSpPr>
            <a:spLocks noGrp="1"/>
          </p:cNvSpPr>
          <p:nvPr>
            <p:ph type="title"/>
          </p:nvPr>
        </p:nvSpPr>
        <p:spPr>
          <a:xfrm>
            <a:off x="1066800" y="-196850"/>
            <a:ext cx="8753475" cy="1143000"/>
          </a:xfrm>
        </p:spPr>
        <p:txBody>
          <a:bodyPr/>
          <a:lstStyle/>
          <a:p>
            <a:r>
              <a:rPr altLang="en-US" b="1" smtClean="0">
                <a:solidFill>
                  <a:srgbClr val="7030A0"/>
                </a:solidFill>
              </a:rPr>
              <a:t>M</a:t>
            </a:r>
            <a:r>
              <a:rPr altLang="en-US" b="1" smtClean="0">
                <a:solidFill>
                  <a:srgbClr val="FFC000"/>
                </a:solidFill>
              </a:rPr>
              <a:t>V</a:t>
            </a:r>
            <a:r>
              <a:rPr altLang="en-US" b="1" smtClean="0">
                <a:solidFill>
                  <a:srgbClr val="FF0000"/>
                </a:solidFill>
              </a:rPr>
              <a:t>C </a:t>
            </a:r>
            <a:r>
              <a:rPr altLang="en-US" b="1" smtClean="0">
                <a:solidFill>
                  <a:srgbClr val="7030A0"/>
                </a:solidFill>
                <a:latin typeface="Arial" pitchFamily="34" charset="0"/>
              </a:rPr>
              <a:t>Model</a:t>
            </a:r>
            <a:r>
              <a:rPr altLang="en-US" b="1" smtClean="0">
                <a:solidFill>
                  <a:srgbClr val="FF0000"/>
                </a:solidFill>
                <a:latin typeface="Arial" pitchFamily="34" charset="0"/>
              </a:rPr>
              <a:t> </a:t>
            </a:r>
            <a:r>
              <a:rPr altLang="en-US" b="1" smtClean="0">
                <a:solidFill>
                  <a:srgbClr val="FFC000"/>
                </a:solidFill>
                <a:latin typeface="Arial" pitchFamily="34" charset="0"/>
              </a:rPr>
              <a:t>View</a:t>
            </a:r>
            <a:r>
              <a:rPr altLang="en-US" b="1" smtClean="0">
                <a:solidFill>
                  <a:srgbClr val="FF0000"/>
                </a:solidFill>
                <a:latin typeface="Arial" pitchFamily="34" charset="0"/>
              </a:rPr>
              <a:t> Controller</a:t>
            </a:r>
            <a:endParaRPr altLang="en-US" b="1" smtClean="0">
              <a:solidFill>
                <a:srgbClr val="FF0000"/>
              </a:solidFill>
            </a:endParaRPr>
          </a:p>
        </p:txBody>
      </p:sp>
      <p:sp>
        <p:nvSpPr>
          <p:cNvPr id="296963" name="Content Placeholder 2"/>
          <p:cNvSpPr>
            <a:spLocks noGrp="1"/>
          </p:cNvSpPr>
          <p:nvPr>
            <p:ph idx="1"/>
          </p:nvPr>
        </p:nvSpPr>
        <p:spPr>
          <a:xfrm>
            <a:off x="858838" y="914400"/>
            <a:ext cx="8285162" cy="5867400"/>
          </a:xfrm>
        </p:spPr>
        <p:txBody>
          <a:bodyPr/>
          <a:lstStyle/>
          <a:p>
            <a:pPr>
              <a:buFont typeface="Symbol" pitchFamily="18" charset="2"/>
              <a:buNone/>
            </a:pPr>
            <a:endParaRPr lang="en-US" altLang="en-US" sz="2000" smtClean="0">
              <a:latin typeface="Calibri" pitchFamily="34" charset="0"/>
            </a:endParaRPr>
          </a:p>
          <a:p>
            <a:endParaRPr lang="en-US" altLang="en-US" sz="2000" smtClean="0">
              <a:latin typeface="Calibri" pitchFamily="34" charset="0"/>
            </a:endParaRPr>
          </a:p>
          <a:p>
            <a:endParaRPr lang="en-US" altLang="en-US" sz="2000" smtClean="0">
              <a:latin typeface="Calibri" pitchFamily="34" charset="0"/>
            </a:endParaRPr>
          </a:p>
          <a:p>
            <a:endParaRPr lang="en-US" altLang="en-US" sz="2000" smtClean="0">
              <a:latin typeface="Calibri" pitchFamily="34" charset="0"/>
            </a:endParaRPr>
          </a:p>
          <a:p>
            <a:endParaRPr lang="en-US" altLang="en-US" sz="2000" smtClean="0">
              <a:latin typeface="Calibri" pitchFamily="34" charset="0"/>
            </a:endParaRPr>
          </a:p>
          <a:p>
            <a:endParaRPr lang="en-US" altLang="en-US" sz="2000" smtClean="0">
              <a:latin typeface="Calibri" pitchFamily="34" charset="0"/>
            </a:endParaRPr>
          </a:p>
          <a:p>
            <a:endParaRPr lang="en-US" altLang="en-US" sz="2000" smtClean="0">
              <a:latin typeface="Calibri" pitchFamily="34" charset="0"/>
            </a:endParaRPr>
          </a:p>
          <a:p>
            <a:endParaRPr lang="en-US" altLang="en-US" sz="2000" smtClean="0">
              <a:latin typeface="Calibri" pitchFamily="34" charset="0"/>
            </a:endParaRPr>
          </a:p>
          <a:p>
            <a:endParaRPr lang="en-US" altLang="en-US" sz="2000" smtClean="0">
              <a:latin typeface="Calibri" pitchFamily="34" charset="0"/>
            </a:endParaRPr>
          </a:p>
          <a:p>
            <a:endParaRPr lang="en-US" altLang="en-US" sz="2000" smtClean="0">
              <a:latin typeface="Calibri" pitchFamily="34" charset="0"/>
            </a:endParaRPr>
          </a:p>
          <a:p>
            <a:endParaRPr lang="en-US" altLang="en-US" sz="2000" smtClean="0">
              <a:latin typeface="Calibri" pitchFamily="34" charset="0"/>
            </a:endParaRPr>
          </a:p>
        </p:txBody>
      </p:sp>
      <p:sp>
        <p:nvSpPr>
          <p:cNvPr id="296964" name="Isosceles Triangle 18"/>
          <p:cNvSpPr>
            <a:spLocks noChangeArrowheads="1"/>
          </p:cNvSpPr>
          <p:nvPr/>
        </p:nvSpPr>
        <p:spPr bwMode="auto">
          <a:xfrm>
            <a:off x="858838" y="0"/>
            <a:ext cx="1060450" cy="914400"/>
          </a:xfrm>
          <a:prstGeom prst="triangle">
            <a:avLst>
              <a:gd name="adj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30000"/>
              </a:spcBef>
              <a:buClr>
                <a:schemeClr val="tx1"/>
              </a:buClr>
              <a:buSzPct val="90000"/>
              <a:buFont typeface="Symbol" pitchFamily="18" charset="2"/>
              <a:buChar char="¨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buClr>
                <a:schemeClr val="tx1"/>
              </a:buClr>
              <a:buSzPct val="90000"/>
              <a:buFont typeface="Symbol" pitchFamily="18" charset="2"/>
              <a:buChar char="¨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buClr>
                <a:schemeClr val="tx1"/>
              </a:buClr>
              <a:buSzPct val="90000"/>
              <a:buFont typeface="Symbol" pitchFamily="18" charset="2"/>
              <a:buChar char="¨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buClr>
                <a:schemeClr val="tx1"/>
              </a:buClr>
              <a:buSzPct val="90000"/>
              <a:buFont typeface="Symbol" pitchFamily="18" charset="2"/>
              <a:buChar char="¨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buClr>
                <a:schemeClr val="tx1"/>
              </a:buClr>
              <a:buSzPct val="90000"/>
              <a:buFont typeface="Symbol" pitchFamily="18" charset="2"/>
              <a:buChar char="¨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Symbol" pitchFamily="18" charset="2"/>
              <a:buChar char="¨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Symbol" pitchFamily="18" charset="2"/>
              <a:buChar char="¨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Symbol" pitchFamily="18" charset="2"/>
              <a:buChar char="¨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Symbol" pitchFamily="18" charset="2"/>
              <a:buChar char="¨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20000"/>
              </a:spcBef>
              <a:buClr>
                <a:srgbClr val="CC0000"/>
              </a:buClr>
              <a:buSzTx/>
              <a:buFont typeface="Wingdings" pitchFamily="2" charset="2"/>
              <a:buChar char="§"/>
            </a:pPr>
            <a:endParaRPr lang="en-US" altLang="en-US" sz="2400" smtClean="0">
              <a:solidFill>
                <a:srgbClr val="CC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011238" y="1066800"/>
            <a:ext cx="8285162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Symbol" charset="2"/>
              <a:buChar char="¨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Symbol" charset="2"/>
              <a:buChar char="¨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Symbol" charset="2"/>
              <a:buChar char="¨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Symbol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Symbol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Symbol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Symbol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Symbol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Symbol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000000"/>
              </a:buClr>
              <a:defRPr/>
            </a:pP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</a:rPr>
              <a:t>Design Pattern </a:t>
            </a:r>
            <a:r>
              <a:rPr lang="en-US" sz="2000" dirty="0" smtClean="0">
                <a:solidFill>
                  <a:srgbClr val="000000"/>
                </a:solidFill>
                <a:latin typeface="Calibri" pitchFamily="34" charset="0"/>
              </a:rPr>
              <a:t>that separates:</a:t>
            </a:r>
          </a:p>
          <a:p>
            <a:pPr>
              <a:buClr>
                <a:srgbClr val="000000"/>
              </a:buClr>
              <a:defRPr/>
            </a:pPr>
            <a:endParaRPr lang="en-US" sz="2000" dirty="0">
              <a:solidFill>
                <a:srgbClr val="000000"/>
              </a:solidFill>
              <a:latin typeface="Calibri" pitchFamily="34" charset="0"/>
            </a:endParaRPr>
          </a:p>
          <a:p>
            <a:pPr marL="0" indent="0">
              <a:buClr>
                <a:srgbClr val="000000"/>
              </a:buClr>
              <a:buFont typeface="Symbol" charset="2"/>
              <a:buNone/>
              <a:defRPr/>
            </a:pPr>
            <a:endParaRPr lang="en-US" sz="2000" dirty="0" smtClean="0">
              <a:solidFill>
                <a:srgbClr val="000000"/>
              </a:solidFill>
              <a:latin typeface="Calibri" pitchFamily="34" charset="0"/>
            </a:endParaRPr>
          </a:p>
          <a:p>
            <a:pPr lvl="1">
              <a:buClr>
                <a:srgbClr val="000000"/>
              </a:buClr>
              <a:defRPr/>
            </a:pPr>
            <a:r>
              <a:rPr lang="en-US" sz="1600" b="1" dirty="0" smtClean="0">
                <a:solidFill>
                  <a:srgbClr val="FFC000"/>
                </a:solidFill>
                <a:latin typeface="Calibri" pitchFamily="34" charset="0"/>
              </a:rPr>
              <a:t>Presentation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</a:rPr>
              <a:t> Logic – </a:t>
            </a:r>
            <a:r>
              <a:rPr lang="en-US" sz="1600" b="1" dirty="0" smtClean="0">
                <a:solidFill>
                  <a:srgbClr val="FFC000"/>
                </a:solidFill>
              </a:rPr>
              <a:t>View </a:t>
            </a:r>
            <a:r>
              <a:rPr lang="en-US" sz="1600" b="1" dirty="0" smtClean="0">
                <a:solidFill>
                  <a:srgbClr val="800000"/>
                </a:solidFill>
              </a:rPr>
              <a:t>Class</a:t>
            </a:r>
          </a:p>
          <a:p>
            <a:pPr lvl="1">
              <a:buClr>
                <a:srgbClr val="000000"/>
              </a:buClr>
              <a:defRPr/>
            </a:pPr>
            <a:endParaRPr lang="en-US" sz="1600" b="1" dirty="0">
              <a:solidFill>
                <a:srgbClr val="800000"/>
              </a:solidFill>
            </a:endParaRPr>
          </a:p>
          <a:p>
            <a:pPr lvl="1">
              <a:buClr>
                <a:srgbClr val="000000"/>
              </a:buClr>
              <a:defRPr/>
            </a:pPr>
            <a:endParaRPr lang="en-US" sz="1600" b="1" dirty="0" smtClean="0">
              <a:solidFill>
                <a:srgbClr val="800000"/>
              </a:solidFill>
            </a:endParaRPr>
          </a:p>
          <a:p>
            <a:pPr lvl="1">
              <a:buClr>
                <a:srgbClr val="000000"/>
              </a:buClr>
              <a:defRPr/>
            </a:pPr>
            <a:endParaRPr lang="en-US" sz="1600" b="1" dirty="0">
              <a:solidFill>
                <a:srgbClr val="800000"/>
              </a:solidFill>
            </a:endParaRPr>
          </a:p>
          <a:p>
            <a:pPr lvl="1">
              <a:buClr>
                <a:srgbClr val="000000"/>
              </a:buClr>
              <a:defRPr/>
            </a:pPr>
            <a:endParaRPr lang="en-US" sz="1600" b="1" dirty="0" smtClean="0">
              <a:solidFill>
                <a:srgbClr val="800000"/>
              </a:solidFill>
            </a:endParaRPr>
          </a:p>
          <a:p>
            <a:pPr lvl="1">
              <a:buClr>
                <a:srgbClr val="000000"/>
              </a:buClr>
              <a:defRPr/>
            </a:pP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</a:rPr>
              <a:t>Business </a:t>
            </a:r>
            <a:r>
              <a:rPr lang="en-US" sz="1600" b="1" dirty="0" smtClean="0">
                <a:solidFill>
                  <a:srgbClr val="7030A0"/>
                </a:solidFill>
                <a:latin typeface="Calibri" pitchFamily="34" charset="0"/>
              </a:rPr>
              <a:t>Model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</a:rPr>
              <a:t> – </a:t>
            </a:r>
            <a:r>
              <a:rPr lang="en-US" sz="1600" b="1" dirty="0" smtClean="0">
                <a:solidFill>
                  <a:srgbClr val="7030A0"/>
                </a:solidFill>
              </a:rPr>
              <a:t>Model</a:t>
            </a:r>
            <a:r>
              <a:rPr lang="en-US" sz="1600" b="1" dirty="0" smtClean="0">
                <a:solidFill>
                  <a:srgbClr val="FFC000"/>
                </a:solidFill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</a:rPr>
              <a:t>Class</a:t>
            </a:r>
          </a:p>
          <a:p>
            <a:pPr lvl="1">
              <a:buClr>
                <a:srgbClr val="000000"/>
              </a:buClr>
              <a:defRPr/>
            </a:pPr>
            <a:endParaRPr lang="en-US" sz="1600" b="1" dirty="0">
              <a:solidFill>
                <a:srgbClr val="800000"/>
              </a:solidFill>
            </a:endParaRPr>
          </a:p>
          <a:p>
            <a:pPr lvl="1">
              <a:buClr>
                <a:srgbClr val="000000"/>
              </a:buClr>
              <a:defRPr/>
            </a:pPr>
            <a:endParaRPr lang="en-US" sz="1600" b="1" dirty="0" smtClean="0">
              <a:solidFill>
                <a:srgbClr val="800000"/>
              </a:solidFill>
            </a:endParaRPr>
          </a:p>
          <a:p>
            <a:pPr lvl="1">
              <a:buClr>
                <a:srgbClr val="000000"/>
              </a:buClr>
              <a:defRPr/>
            </a:pPr>
            <a:endParaRPr lang="en-US" sz="1600" b="1" dirty="0">
              <a:solidFill>
                <a:srgbClr val="800000"/>
              </a:solidFill>
            </a:endParaRPr>
          </a:p>
          <a:p>
            <a:pPr lvl="1">
              <a:buClr>
                <a:srgbClr val="000000"/>
              </a:buClr>
              <a:defRPr/>
            </a:pPr>
            <a:endParaRPr lang="en-US" sz="1600" b="1" dirty="0" smtClean="0">
              <a:solidFill>
                <a:srgbClr val="800000"/>
              </a:solidFill>
            </a:endParaRPr>
          </a:p>
          <a:p>
            <a:pPr lvl="1">
              <a:buClr>
                <a:srgbClr val="000000"/>
              </a:buClr>
              <a:defRPr/>
            </a:pPr>
            <a:endParaRPr lang="en-US" sz="1600" b="1" dirty="0">
              <a:solidFill>
                <a:srgbClr val="800000"/>
              </a:solidFill>
            </a:endParaRPr>
          </a:p>
          <a:p>
            <a:pPr lvl="1">
              <a:buClr>
                <a:srgbClr val="000000"/>
              </a:buClr>
              <a:defRPr/>
            </a:pPr>
            <a:r>
              <a:rPr lang="en-US" sz="1600" b="1" dirty="0">
                <a:solidFill>
                  <a:srgbClr val="FF0000"/>
                </a:solidFill>
                <a:latin typeface="Calibri" pitchFamily="34" charset="0"/>
              </a:rPr>
              <a:t>Business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</a:rPr>
              <a:t>Logic 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– </a:t>
            </a:r>
            <a:r>
              <a:rPr lang="en-US" sz="1600" b="1" dirty="0" smtClean="0">
                <a:solidFill>
                  <a:srgbClr val="FF0000"/>
                </a:solidFill>
              </a:rPr>
              <a:t>Controller </a:t>
            </a:r>
            <a:r>
              <a:rPr lang="en-US" sz="1600" b="1" dirty="0" smtClean="0">
                <a:solidFill>
                  <a:srgbClr val="800000"/>
                </a:solidFill>
              </a:rPr>
              <a:t>Class</a:t>
            </a:r>
            <a:endParaRPr lang="en-US" sz="1600" b="1" dirty="0">
              <a:solidFill>
                <a:srgbClr val="800000"/>
              </a:solidFill>
            </a:endParaRPr>
          </a:p>
          <a:p>
            <a:pPr marL="457200" lvl="1" indent="0">
              <a:buClr>
                <a:srgbClr val="000000"/>
              </a:buClr>
              <a:buFont typeface="Symbol" charset="2"/>
              <a:buNone/>
              <a:defRPr/>
            </a:pPr>
            <a:endParaRPr lang="en-US" sz="1600" b="1" dirty="0" smtClean="0">
              <a:solidFill>
                <a:srgbClr val="800000"/>
              </a:solidFill>
            </a:endParaRPr>
          </a:p>
          <a:p>
            <a:pPr lvl="1">
              <a:buClr>
                <a:srgbClr val="000000"/>
              </a:buClr>
              <a:defRPr/>
            </a:pPr>
            <a:endParaRPr lang="en-US" sz="1600" b="1" dirty="0">
              <a:solidFill>
                <a:srgbClr val="800000"/>
              </a:solidFill>
              <a:latin typeface="Calibri" pitchFamily="34" charset="0"/>
            </a:endParaRPr>
          </a:p>
          <a:p>
            <a:pPr lvl="1">
              <a:buClr>
                <a:srgbClr val="000000"/>
              </a:buClr>
              <a:defRPr/>
            </a:pPr>
            <a:endParaRPr lang="en-US" sz="1600" b="1" dirty="0" smtClean="0">
              <a:solidFill>
                <a:srgbClr val="800000"/>
              </a:solidFill>
              <a:latin typeface="Calibri" pitchFamily="34" charset="0"/>
            </a:endParaRPr>
          </a:p>
          <a:p>
            <a:pPr lvl="1">
              <a:buClr>
                <a:srgbClr val="000000"/>
              </a:buClr>
              <a:defRPr/>
            </a:pPr>
            <a:endParaRPr lang="en-US" sz="1600" b="1" dirty="0">
              <a:solidFill>
                <a:srgbClr val="800000"/>
              </a:solidFill>
              <a:latin typeface="Calibri" pitchFamily="34" charset="0"/>
            </a:endParaRPr>
          </a:p>
          <a:p>
            <a:pPr lvl="1">
              <a:buClr>
                <a:srgbClr val="000000"/>
              </a:buClr>
              <a:defRPr/>
            </a:pPr>
            <a:endParaRPr lang="en-US" sz="1600" b="1" dirty="0" smtClean="0">
              <a:solidFill>
                <a:srgbClr val="800000"/>
              </a:solidFill>
              <a:latin typeface="Calibri" pitchFamily="34" charset="0"/>
            </a:endParaRPr>
          </a:p>
          <a:p>
            <a:pPr lvl="1">
              <a:buClr>
                <a:srgbClr val="000000"/>
              </a:buClr>
              <a:defRPr/>
            </a:pPr>
            <a:endParaRPr lang="en-US" sz="1600" dirty="0" smtClean="0">
              <a:solidFill>
                <a:srgbClr val="800000"/>
              </a:solidFill>
              <a:latin typeface="Calibri" pitchFamily="34" charset="0"/>
            </a:endParaRPr>
          </a:p>
          <a:p>
            <a:pPr>
              <a:buClr>
                <a:srgbClr val="000000"/>
              </a:buClr>
              <a:defRPr/>
            </a:pPr>
            <a:endParaRPr lang="en-US" sz="2000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342900" lvl="1" indent="-342900">
              <a:buClr>
                <a:srgbClr val="000000"/>
              </a:buClr>
              <a:buFont typeface="Symbol" charset="2"/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  <a:latin typeface="Calibri" pitchFamily="34" charset="0"/>
              </a:rPr>
              <a:t>		</a:t>
            </a:r>
          </a:p>
          <a:p>
            <a:pPr>
              <a:buClr>
                <a:srgbClr val="000000"/>
              </a:buClr>
              <a:defRPr/>
            </a:pPr>
            <a:endParaRPr lang="en-US" sz="2000" dirty="0" smtClean="0">
              <a:solidFill>
                <a:srgbClr val="000000"/>
              </a:solidFill>
              <a:latin typeface="Calibri" pitchFamily="34" charset="0"/>
            </a:endParaRPr>
          </a:p>
          <a:p>
            <a:pPr>
              <a:buClr>
                <a:srgbClr val="000000"/>
              </a:buClr>
              <a:defRPr/>
            </a:pPr>
            <a:endParaRPr lang="en-US" sz="2000" dirty="0" smtClean="0">
              <a:solidFill>
                <a:srgbClr val="000000"/>
              </a:solidFill>
              <a:latin typeface="Calibri" pitchFamily="34" charset="0"/>
            </a:endParaRPr>
          </a:p>
          <a:p>
            <a:pPr>
              <a:buClr>
                <a:srgbClr val="000000"/>
              </a:buClr>
              <a:defRPr/>
            </a:pPr>
            <a:endParaRPr lang="en-US" sz="2000" dirty="0" smtClean="0">
              <a:solidFill>
                <a:srgbClr val="000000"/>
              </a:solidFill>
              <a:latin typeface="Calibri" pitchFamily="34" charset="0"/>
            </a:endParaRPr>
          </a:p>
          <a:p>
            <a:pPr>
              <a:buClr>
                <a:srgbClr val="000000"/>
              </a:buClr>
              <a:defRPr/>
            </a:pPr>
            <a:endParaRPr lang="en-US" sz="2000" dirty="0" smtClean="0">
              <a:solidFill>
                <a:srgbClr val="000000"/>
              </a:solidFill>
              <a:latin typeface="Calibri" pitchFamily="34" charset="0"/>
            </a:endParaRPr>
          </a:p>
          <a:p>
            <a:pPr>
              <a:buClr>
                <a:srgbClr val="000000"/>
              </a:buClr>
              <a:defRPr/>
            </a:pPr>
            <a:endParaRPr lang="en-US" sz="2000" dirty="0" smtClean="0">
              <a:solidFill>
                <a:srgbClr val="000000"/>
              </a:solidFill>
              <a:latin typeface="Calibri" pitchFamily="34" charset="0"/>
            </a:endParaRPr>
          </a:p>
          <a:p>
            <a:pPr>
              <a:buClr>
                <a:srgbClr val="000000"/>
              </a:buClr>
              <a:defRPr/>
            </a:pPr>
            <a:endParaRPr lang="en-US" sz="2000" dirty="0" smtClean="0">
              <a:solidFill>
                <a:srgbClr val="000000"/>
              </a:solidFill>
              <a:latin typeface="Calibri" pitchFamily="34" charset="0"/>
            </a:endParaRPr>
          </a:p>
          <a:p>
            <a:pPr>
              <a:buClr>
                <a:srgbClr val="000000"/>
              </a:buClr>
              <a:defRPr/>
            </a:pPr>
            <a:endParaRPr lang="en-US" sz="2000" dirty="0" smtClean="0">
              <a:solidFill>
                <a:srgbClr val="000000"/>
              </a:solidFill>
              <a:latin typeface="Calibri" pitchFamily="34" charset="0"/>
            </a:endParaRPr>
          </a:p>
          <a:p>
            <a:pPr>
              <a:buClr>
                <a:srgbClr val="000000"/>
              </a:buClr>
              <a:defRPr/>
            </a:pPr>
            <a:endParaRPr lang="en-US" sz="2000" dirty="0" smtClean="0">
              <a:solidFill>
                <a:srgbClr val="000000"/>
              </a:solidFill>
              <a:latin typeface="Calibri" pitchFamily="34" charset="0"/>
            </a:endParaRPr>
          </a:p>
          <a:p>
            <a:pPr>
              <a:buClr>
                <a:srgbClr val="000000"/>
              </a:buClr>
              <a:defRPr/>
            </a:pPr>
            <a:endParaRPr lang="en-US" sz="2000" dirty="0" smtClean="0">
              <a:solidFill>
                <a:srgbClr val="000000"/>
              </a:solidFill>
              <a:latin typeface="Calibri" pitchFamily="34" charset="0"/>
            </a:endParaRPr>
          </a:p>
          <a:p>
            <a:pPr>
              <a:buClr>
                <a:srgbClr val="000000"/>
              </a:buClr>
              <a:defRPr/>
            </a:pPr>
            <a:endParaRPr lang="en-US" sz="2000" dirty="0" smtClean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 rotWithShape="1">
          <a:blip r:embed="rId3"/>
          <a:srcRect l="8764" t="52799" r="54004" b="33022"/>
          <a:stretch/>
        </p:blipFill>
        <p:spPr bwMode="auto">
          <a:xfrm>
            <a:off x="4894263" y="1858963"/>
            <a:ext cx="3644900" cy="10366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/>
          <a:srcRect l="8764" t="70646" r="54004" b="16108"/>
          <a:stretch/>
        </p:blipFill>
        <p:spPr bwMode="auto">
          <a:xfrm>
            <a:off x="4894263" y="3402013"/>
            <a:ext cx="3644900" cy="9683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/>
          <a:srcRect l="52167" t="47947" r="9248" b="12828"/>
          <a:stretch/>
        </p:blipFill>
        <p:spPr bwMode="auto">
          <a:xfrm>
            <a:off x="4894263" y="4684713"/>
            <a:ext cx="3759200" cy="217328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59" name="Picture 3"/>
          <p:cNvPicPr>
            <a:picLocks noChangeAspect="1" noChangeArrowheads="1"/>
          </p:cNvPicPr>
          <p:nvPr/>
        </p:nvPicPr>
        <p:blipFill rotWithShape="1">
          <a:blip r:embed="rId4"/>
          <a:srcRect l="51868" t="45625" r="9478" b="15738"/>
          <a:stretch/>
        </p:blipFill>
        <p:spPr bwMode="auto">
          <a:xfrm>
            <a:off x="4894263" y="4684713"/>
            <a:ext cx="4122737" cy="20272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54793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218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4888" y="-152400"/>
            <a:ext cx="8139112" cy="1143000"/>
          </a:xfrm>
        </p:spPr>
        <p:txBody>
          <a:bodyPr/>
          <a:lstStyle/>
          <a:p>
            <a:r>
              <a:rPr lang="en-US" sz="4600" dirty="0" smtClean="0">
                <a:solidFill>
                  <a:srgbClr val="FF0000"/>
                </a:solidFill>
              </a:rPr>
              <a:t>U</a:t>
            </a:r>
            <a:r>
              <a:rPr lang="en-US" sz="4600" dirty="0" smtClean="0"/>
              <a:t>nified </a:t>
            </a:r>
            <a:r>
              <a:rPr lang="en-US" sz="4600" dirty="0" smtClean="0">
                <a:solidFill>
                  <a:srgbClr val="FF0000"/>
                </a:solidFill>
              </a:rPr>
              <a:t>M</a:t>
            </a:r>
            <a:r>
              <a:rPr lang="en-US" sz="4600" dirty="0" smtClean="0"/>
              <a:t>odeling </a:t>
            </a:r>
            <a:r>
              <a:rPr lang="en-US" sz="4600" dirty="0" smtClean="0">
                <a:solidFill>
                  <a:srgbClr val="FF0000"/>
                </a:solidFill>
              </a:rPr>
              <a:t>L</a:t>
            </a:r>
            <a:r>
              <a:rPr lang="en-US" sz="4600" dirty="0" smtClean="0"/>
              <a:t>anguage</a:t>
            </a:r>
            <a:endParaRPr lang="en-US" sz="4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818" y="819721"/>
            <a:ext cx="8438322" cy="4437063"/>
          </a:xfrm>
        </p:spPr>
        <p:txBody>
          <a:bodyPr/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itchFamily="34" charset="0"/>
              </a:rPr>
              <a:t>UML</a:t>
            </a:r>
            <a:r>
              <a:rPr lang="en-US" sz="1800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1800" dirty="0" smtClean="0">
                <a:latin typeface="Calibri" pitchFamily="34" charset="0"/>
              </a:rPr>
              <a:t>provides structure for problem solving.</a:t>
            </a:r>
          </a:p>
          <a:p>
            <a:r>
              <a:rPr lang="en-US" sz="1800" dirty="0" smtClean="0">
                <a:latin typeface="Calibri" pitchFamily="34" charset="0"/>
              </a:rPr>
              <a:t>A </a:t>
            </a:r>
            <a:r>
              <a:rPr lang="en-US" sz="1800" b="1" dirty="0" smtClean="0">
                <a:solidFill>
                  <a:srgbClr val="7030A0"/>
                </a:solidFill>
                <a:latin typeface="Calibri" pitchFamily="34" charset="0"/>
              </a:rPr>
              <a:t>method</a:t>
            </a:r>
            <a:r>
              <a:rPr lang="en-US" sz="1800" dirty="0" smtClean="0">
                <a:latin typeface="Calibri" pitchFamily="34" charset="0"/>
              </a:rPr>
              <a:t> for </a:t>
            </a:r>
            <a:r>
              <a:rPr lang="en-US" sz="1800" b="1" dirty="0" smtClean="0">
                <a:solidFill>
                  <a:srgbClr val="FF0000"/>
                </a:solidFill>
                <a:latin typeface="Calibri" pitchFamily="34" charset="0"/>
              </a:rPr>
              <a:t>Modeling</a:t>
            </a:r>
            <a:r>
              <a:rPr lang="en-US" sz="1800" dirty="0" smtClean="0">
                <a:latin typeface="Calibri" pitchFamily="34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Calibri" pitchFamily="34" charset="0"/>
              </a:rPr>
              <a:t>O</a:t>
            </a:r>
            <a:r>
              <a:rPr lang="en-US" sz="1800" dirty="0" smtClean="0">
                <a:latin typeface="Calibri" pitchFamily="34" charset="0"/>
              </a:rPr>
              <a:t>bject </a:t>
            </a:r>
            <a:r>
              <a:rPr lang="en-US" sz="1800" b="1" dirty="0">
                <a:solidFill>
                  <a:srgbClr val="FF0000"/>
                </a:solidFill>
                <a:latin typeface="Calibri" pitchFamily="34" charset="0"/>
              </a:rPr>
              <a:t>O</a:t>
            </a:r>
            <a:r>
              <a:rPr lang="en-US" sz="1800" dirty="0" smtClean="0">
                <a:latin typeface="Calibri" pitchFamily="34" charset="0"/>
              </a:rPr>
              <a:t>riented </a:t>
            </a:r>
            <a:r>
              <a:rPr lang="en-US" sz="1800" b="1" dirty="0" smtClean="0">
                <a:solidFill>
                  <a:srgbClr val="00B050"/>
                </a:solidFill>
                <a:latin typeface="Algerian" pitchFamily="82" charset="0"/>
              </a:rPr>
              <a:t>programs</a:t>
            </a:r>
            <a:r>
              <a:rPr lang="en-US" sz="1800" dirty="0" smtClean="0">
                <a:latin typeface="Calibri" pitchFamily="34" charset="0"/>
              </a:rPr>
              <a:t>.</a:t>
            </a:r>
          </a:p>
          <a:p>
            <a:pPr lvl="1"/>
            <a:r>
              <a:rPr lang="en-US" sz="1800" dirty="0" smtClean="0">
                <a:latin typeface="Calibri" pitchFamily="34" charset="0"/>
              </a:rPr>
              <a:t>A means for </a:t>
            </a:r>
            <a:r>
              <a:rPr lang="en-US" sz="1800" dirty="0" smtClean="0">
                <a:solidFill>
                  <a:srgbClr val="FF0000"/>
                </a:solidFill>
                <a:latin typeface="Calibri" pitchFamily="34" charset="0"/>
              </a:rPr>
              <a:t>visualizing</a:t>
            </a:r>
            <a:r>
              <a:rPr lang="en-US" sz="1800" dirty="0" smtClean="0">
                <a:latin typeface="Calibri" pitchFamily="34" charset="0"/>
              </a:rPr>
              <a:t>, </a:t>
            </a:r>
            <a:r>
              <a:rPr lang="en-US" sz="1800" dirty="0" smtClean="0">
                <a:solidFill>
                  <a:srgbClr val="FF0000"/>
                </a:solidFill>
                <a:latin typeface="Calibri" pitchFamily="34" charset="0"/>
              </a:rPr>
              <a:t>constructing</a:t>
            </a:r>
            <a:r>
              <a:rPr lang="en-US" sz="1800" dirty="0" smtClean="0">
                <a:latin typeface="Calibri" pitchFamily="34" charset="0"/>
              </a:rPr>
              <a:t> and </a:t>
            </a:r>
            <a:r>
              <a:rPr lang="en-US" sz="1800" dirty="0" smtClean="0">
                <a:solidFill>
                  <a:srgbClr val="FF0000"/>
                </a:solidFill>
                <a:latin typeface="Calibri" pitchFamily="34" charset="0"/>
              </a:rPr>
              <a:t>documenting</a:t>
            </a:r>
            <a:r>
              <a:rPr lang="en-US" sz="1800" dirty="0" smtClean="0">
                <a:latin typeface="Calibri" pitchFamily="34" charset="0"/>
              </a:rPr>
              <a:t> </a:t>
            </a:r>
            <a:r>
              <a:rPr lang="en-US" sz="1800" b="1" dirty="0" smtClean="0">
                <a:solidFill>
                  <a:srgbClr val="00B050"/>
                </a:solidFill>
                <a:latin typeface="Algerian" pitchFamily="82" charset="0"/>
              </a:rPr>
              <a:t>software projects</a:t>
            </a:r>
            <a:r>
              <a:rPr lang="en-US" sz="1800" dirty="0" smtClean="0">
                <a:latin typeface="Calibri" pitchFamily="34" charset="0"/>
              </a:rPr>
              <a:t>.</a:t>
            </a:r>
          </a:p>
          <a:p>
            <a:pPr lvl="1"/>
            <a:r>
              <a:rPr lang="en-US" sz="1800" dirty="0" smtClean="0">
                <a:latin typeface="Calibri" pitchFamily="34" charset="0"/>
              </a:rPr>
              <a:t>Promotes </a:t>
            </a:r>
            <a:r>
              <a:rPr lang="en-US" sz="1800" b="1" dirty="0" smtClean="0">
                <a:solidFill>
                  <a:srgbClr val="00B050"/>
                </a:solidFill>
                <a:latin typeface="Algerian" panose="04020705040A02060702" pitchFamily="82" charset="0"/>
              </a:rPr>
              <a:t>component</a:t>
            </a:r>
            <a:r>
              <a:rPr lang="en-US" sz="1800" dirty="0" smtClean="0">
                <a:latin typeface="Calibri" pitchFamily="34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Algerian" panose="04020705040A02060702" pitchFamily="82" charset="0"/>
              </a:rPr>
              <a:t>Reusability</a:t>
            </a:r>
            <a:r>
              <a:rPr lang="en-US" sz="1800" dirty="0" smtClean="0">
                <a:latin typeface="Calibri" pitchFamily="34" charset="0"/>
              </a:rPr>
              <a:t>. </a:t>
            </a:r>
          </a:p>
          <a:p>
            <a:r>
              <a:rPr lang="en-US" sz="1800" dirty="0" smtClean="0">
                <a:latin typeface="Calibri" pitchFamily="34" charset="0"/>
              </a:rPr>
              <a:t>You </a:t>
            </a:r>
            <a:r>
              <a:rPr lang="en-US" sz="1800" b="1" dirty="0" smtClean="0">
                <a:latin typeface="Calibri" pitchFamily="34" charset="0"/>
              </a:rPr>
              <a:t>will not understand </a:t>
            </a:r>
            <a:r>
              <a:rPr lang="en-US" sz="1800" b="1" dirty="0" smtClean="0">
                <a:solidFill>
                  <a:srgbClr val="FF0000"/>
                </a:solidFill>
                <a:latin typeface="Algerian" panose="04020705040A02060702" pitchFamily="82" charset="0"/>
              </a:rPr>
              <a:t>what</a:t>
            </a:r>
            <a:r>
              <a:rPr lang="en-US" sz="1800" b="1" dirty="0" smtClean="0">
                <a:latin typeface="Calibri" pitchFamily="34" charset="0"/>
              </a:rPr>
              <a:t> your algorithm </a:t>
            </a:r>
            <a:r>
              <a:rPr lang="en-US" sz="1800" dirty="0" smtClean="0">
                <a:latin typeface="Calibri" pitchFamily="34" charset="0"/>
              </a:rPr>
              <a:t>does  </a:t>
            </a:r>
            <a:r>
              <a:rPr lang="en-US" sz="1800" b="1" dirty="0" smtClean="0">
                <a:solidFill>
                  <a:srgbClr val="7030A0"/>
                </a:solidFill>
                <a:latin typeface="Calibri" pitchFamily="34" charset="0"/>
              </a:rPr>
              <a:t>two weeks after you wrote it</a:t>
            </a:r>
            <a:r>
              <a:rPr lang="en-US" sz="1800" dirty="0" smtClean="0">
                <a:latin typeface="Calibri" pitchFamily="34" charset="0"/>
              </a:rPr>
              <a:t>. But if you have the </a:t>
            </a:r>
            <a:r>
              <a:rPr lang="en-US" sz="1800" b="1" dirty="0" smtClean="0">
                <a:solidFill>
                  <a:srgbClr val="FF0000"/>
                </a:solidFill>
                <a:latin typeface="Calibri" pitchFamily="34" charset="0"/>
              </a:rPr>
              <a:t>Model</a:t>
            </a:r>
            <a:r>
              <a:rPr lang="en-US" sz="1800" dirty="0" smtClean="0">
                <a:latin typeface="Calibri" pitchFamily="34" charset="0"/>
              </a:rPr>
              <a:t>, you will </a:t>
            </a:r>
            <a:r>
              <a:rPr lang="en-US" sz="1800" b="1" dirty="0" smtClean="0">
                <a:latin typeface="Calibri" pitchFamily="34" charset="0"/>
              </a:rPr>
              <a:t>catch up fast and easily</a:t>
            </a:r>
            <a:r>
              <a:rPr lang="en-US" sz="1800" dirty="0" smtClean="0">
                <a:latin typeface="Calibri" pitchFamily="34" charset="0"/>
              </a:rPr>
              <a:t>.</a:t>
            </a:r>
          </a:p>
          <a:p>
            <a:r>
              <a:rPr lang="en-US" sz="1800" dirty="0" smtClean="0">
                <a:latin typeface="Calibri" pitchFamily="34" charset="0"/>
              </a:rPr>
              <a:t>Teamwork for parallel development of large </a:t>
            </a:r>
            <a:r>
              <a:rPr lang="en-US" sz="1800" b="1" dirty="0" smtClean="0">
                <a:solidFill>
                  <a:srgbClr val="00B050"/>
                </a:solidFill>
                <a:latin typeface="Algerian" panose="04020705040A02060702" pitchFamily="82" charset="0"/>
              </a:rPr>
              <a:t>systems</a:t>
            </a:r>
            <a:r>
              <a:rPr lang="en-US" sz="1800" dirty="0" smtClean="0">
                <a:latin typeface="Calibri" pitchFamily="34" charset="0"/>
              </a:rPr>
              <a:t>.</a:t>
            </a:r>
          </a:p>
          <a:p>
            <a:pPr marL="342900" lvl="1" indent="-342900"/>
            <a:r>
              <a:rPr lang="en-US" sz="1800" b="1" dirty="0" smtClean="0">
                <a:solidFill>
                  <a:srgbClr val="FF0000"/>
                </a:solidFill>
                <a:latin typeface="Calibri" pitchFamily="34" charset="0"/>
                <a:ea typeface="+mn-ea"/>
                <a:cs typeface="+mn-cs"/>
              </a:rPr>
              <a:t>UML</a:t>
            </a:r>
            <a:r>
              <a:rPr lang="en-US" sz="1800" dirty="0" smtClean="0">
                <a:solidFill>
                  <a:srgbClr val="FF0000"/>
                </a:solidFill>
                <a:latin typeface="Calibri" pitchFamily="34" charset="0"/>
                <a:ea typeface="+mn-ea"/>
                <a:cs typeface="+mn-cs"/>
              </a:rPr>
              <a:t> </a:t>
            </a:r>
            <a:r>
              <a:rPr lang="en-US" sz="1800" dirty="0" smtClean="0">
                <a:latin typeface="Calibri" pitchFamily="34" charset="0"/>
                <a:ea typeface="+mn-ea"/>
                <a:cs typeface="+mn-cs"/>
              </a:rPr>
              <a:t>includes 13 </a:t>
            </a:r>
            <a:r>
              <a:rPr lang="en-US" sz="1800" b="1" dirty="0" smtClean="0">
                <a:solidFill>
                  <a:srgbClr val="FF0000"/>
                </a:solidFill>
                <a:latin typeface="Calibri" pitchFamily="34" charset="0"/>
                <a:ea typeface="+mn-ea"/>
                <a:cs typeface="+mn-cs"/>
              </a:rPr>
              <a:t>Diagrams</a:t>
            </a:r>
            <a:r>
              <a:rPr lang="en-US" sz="1800" dirty="0" smtClean="0">
                <a:latin typeface="Calibri" pitchFamily="34" charset="0"/>
                <a:ea typeface="+mn-ea"/>
                <a:cs typeface="+mn-cs"/>
              </a:rPr>
              <a:t> (</a:t>
            </a:r>
            <a:r>
              <a:rPr lang="en-US" sz="1800" b="1" dirty="0">
                <a:solidFill>
                  <a:srgbClr val="FF0000"/>
                </a:solidFill>
                <a:latin typeface="Calibri" pitchFamily="34" charset="0"/>
              </a:rPr>
              <a:t>Models</a:t>
            </a:r>
            <a:r>
              <a:rPr lang="en-US" sz="1800" dirty="0" smtClean="0">
                <a:latin typeface="Calibri" pitchFamily="34" charset="0"/>
                <a:ea typeface="+mn-ea"/>
                <a:cs typeface="+mn-cs"/>
              </a:rPr>
              <a:t>).</a:t>
            </a:r>
          </a:p>
          <a:p>
            <a:pPr marL="342900" lvl="1" indent="-342900"/>
            <a:endParaRPr lang="en-US" sz="1800" dirty="0" smtClean="0">
              <a:latin typeface="Calibri" pitchFamily="34" charset="0"/>
              <a:ea typeface="+mn-ea"/>
              <a:cs typeface="+mn-cs"/>
            </a:endParaRPr>
          </a:p>
          <a:p>
            <a:endParaRPr lang="en-US" sz="1800" dirty="0" smtClean="0">
              <a:latin typeface="Calibri" pitchFamily="34" charset="0"/>
            </a:endParaRPr>
          </a:p>
          <a:p>
            <a:endParaRPr lang="en-US" sz="1800" dirty="0" smtClean="0">
              <a:latin typeface="Calibri" pitchFamily="34" charset="0"/>
            </a:endParaRPr>
          </a:p>
          <a:p>
            <a:endParaRPr lang="en-US" sz="1800" dirty="0" smtClean="0">
              <a:latin typeface="Calibri" pitchFamily="34" charset="0"/>
            </a:endParaRPr>
          </a:p>
          <a:p>
            <a:endParaRPr lang="en-US" sz="1800" dirty="0" smtClean="0">
              <a:latin typeface="Calibri" pitchFamily="34" charset="0"/>
            </a:endParaRPr>
          </a:p>
          <a:p>
            <a:endParaRPr lang="en-US" sz="1800" dirty="0" smtClean="0">
              <a:latin typeface="Calibri" pitchFamily="34" charset="0"/>
            </a:endParaRPr>
          </a:p>
          <a:p>
            <a:endParaRPr lang="en-US" sz="1800" dirty="0" smtClean="0">
              <a:latin typeface="Calibri" pitchFamily="34" charset="0"/>
            </a:endParaRPr>
          </a:p>
          <a:p>
            <a:endParaRPr lang="en-US" sz="1800" dirty="0" smtClean="0">
              <a:latin typeface="Calibri" pitchFamily="34" charset="0"/>
            </a:endParaRPr>
          </a:p>
        </p:txBody>
      </p:sp>
      <p:sp>
        <p:nvSpPr>
          <p:cNvPr id="19" name="Isosceles Triangle 18"/>
          <p:cNvSpPr/>
          <p:nvPr/>
        </p:nvSpPr>
        <p:spPr bwMode="auto">
          <a:xfrm>
            <a:off x="858084" y="0"/>
            <a:ext cx="1060704" cy="914400"/>
          </a:xfrm>
          <a:prstGeom prst="triangl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4888" y="3981196"/>
            <a:ext cx="4679632" cy="287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968329" y="4343400"/>
            <a:ext cx="1539766" cy="228600"/>
          </a:xfrm>
          <a:prstGeom prst="ellipse">
            <a:avLst/>
          </a:prstGeom>
          <a:noFill/>
          <a:ln w="666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 smtClean="0">
              <a:solidFill>
                <a:srgbClr val="CC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6" t="19955" r="52516" b="4593"/>
          <a:stretch/>
        </p:blipFill>
        <p:spPr bwMode="auto">
          <a:xfrm>
            <a:off x="5972343" y="3981196"/>
            <a:ext cx="3065583" cy="271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07349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102">
  <a:themeElements>
    <a:clrScheme name="102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02">
      <a:majorFont>
        <a:latin typeface="Arial Unicode MS"/>
        <a:ea typeface="Arial Unicode MS"/>
        <a:cs typeface="Arial Unicode MS"/>
      </a:majorFont>
      <a:minorFont>
        <a:latin typeface="Arial Unicode MS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02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2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7_savitch_c++_template2">
  <a:themeElements>
    <a:clrScheme name="savitch_c++_template2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savitch_c++_template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CC0000"/>
          </a:buClr>
          <a:buSzTx/>
          <a:buFont typeface="Wingdings" pitchFamily="2" charset="2"/>
          <a:buChar char="§"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rgbClr val="CC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CC0000"/>
          </a:buClr>
          <a:buSzTx/>
          <a:buFont typeface="Wingdings" pitchFamily="2" charset="2"/>
          <a:buChar char="§"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rgbClr val="CC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vitch_c++_template2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_c++_template2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_c++_template2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_c++_template2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_c++_template2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_c++_template2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_c++_template2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4_102">
  <a:themeElements>
    <a:clrScheme name="102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02">
      <a:majorFont>
        <a:latin typeface="Arial Unicode MS"/>
        <a:ea typeface="Arial Unicode MS"/>
        <a:cs typeface="Arial Unicode MS"/>
      </a:majorFont>
      <a:minorFont>
        <a:latin typeface="Arial Unicode MS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02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2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5_102">
  <a:themeElements>
    <a:clrScheme name="102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02">
      <a:majorFont>
        <a:latin typeface="Arial Unicode MS"/>
        <a:ea typeface="Arial Unicode MS"/>
        <a:cs typeface="Arial Unicode MS"/>
      </a:majorFont>
      <a:minorFont>
        <a:latin typeface="Arial Unicode MS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02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2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sms.display">
  <a:themeElements>
    <a:clrScheme name="">
      <a:dk1>
        <a:srgbClr val="C0C0C0"/>
      </a:dk1>
      <a:lt1>
        <a:srgbClr val="FFFFFF"/>
      </a:lt1>
      <a:dk2>
        <a:srgbClr val="000760"/>
      </a:dk2>
      <a:lt2>
        <a:srgbClr val="DC0081"/>
      </a:lt2>
      <a:accent1>
        <a:srgbClr val="0076A8"/>
      </a:accent1>
      <a:accent2>
        <a:srgbClr val="DC0081"/>
      </a:accent2>
      <a:accent3>
        <a:srgbClr val="AAAAB6"/>
      </a:accent3>
      <a:accent4>
        <a:srgbClr val="DADADA"/>
      </a:accent4>
      <a:accent5>
        <a:srgbClr val="AABDD1"/>
      </a:accent5>
      <a:accent6>
        <a:srgbClr val="C70074"/>
      </a:accent6>
      <a:hlink>
        <a:srgbClr val="DC0081"/>
      </a:hlink>
      <a:folHlink>
        <a:srgbClr val="800080"/>
      </a:folHlink>
    </a:clrScheme>
    <a:fontScheme name="sms.displa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sms.display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ms.display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2_savitch_c++_template2">
  <a:themeElements>
    <a:clrScheme name="savitch_c++_template2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savitch_c++_template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CC0000"/>
          </a:buClr>
          <a:buSzTx/>
          <a:buFont typeface="Wingdings" pitchFamily="2" charset="2"/>
          <a:buChar char="§"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rgbClr val="CC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CC0000"/>
          </a:buClr>
          <a:buSzTx/>
          <a:buFont typeface="Wingdings" pitchFamily="2" charset="2"/>
          <a:buChar char="§"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rgbClr val="CC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vitch_c++_template2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_c++_template2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_c++_template2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_c++_template2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_c++_template2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_c++_template2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_c++_template2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4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avitch_c++_template2">
  <a:themeElements>
    <a:clrScheme name="savitch_c++_template2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savitch_c++_template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CC0000"/>
          </a:buClr>
          <a:buSzTx/>
          <a:buFont typeface="Wingdings" pitchFamily="2" charset="2"/>
          <a:buChar char="§"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rgbClr val="CC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CC0000"/>
          </a:buClr>
          <a:buSzTx/>
          <a:buFont typeface="Wingdings" pitchFamily="2" charset="2"/>
          <a:buChar char="§"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rgbClr val="CC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vitch_c++_template2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_c++_template2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_c++_template2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_c++_template2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_c++_template2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_c++_template2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_c++_template2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102">
  <a:themeElements>
    <a:clrScheme name="102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02">
      <a:majorFont>
        <a:latin typeface="Arial Unicode MS"/>
        <a:ea typeface="Arial Unicode MS"/>
        <a:cs typeface="Arial Unicode MS"/>
      </a:majorFont>
      <a:minorFont>
        <a:latin typeface="Arial Unicode MS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02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2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102">
  <a:themeElements>
    <a:clrScheme name="102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02">
      <a:majorFont>
        <a:latin typeface="Arial Unicode MS"/>
        <a:ea typeface="Arial Unicode MS"/>
        <a:cs typeface="Arial Unicode MS"/>
      </a:majorFont>
      <a:minorFont>
        <a:latin typeface="Arial Unicode MS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02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2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savitch_c++_template2">
  <a:themeElements>
    <a:clrScheme name="savitch_c++_template2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savitch_c++_template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CC0000"/>
          </a:buClr>
          <a:buSzTx/>
          <a:buFont typeface="Wingdings" pitchFamily="2" charset="2"/>
          <a:buChar char="§"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rgbClr val="CC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CC0000"/>
          </a:buClr>
          <a:buSzTx/>
          <a:buFont typeface="Wingdings" pitchFamily="2" charset="2"/>
          <a:buChar char="§"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rgbClr val="CC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vitch_c++_template2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_c++_template2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_c++_template2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_c++_template2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_c++_template2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_c++_template2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_c++_template2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savitch_c++_template2">
  <a:themeElements>
    <a:clrScheme name="savitch_c++_template2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savitch_c++_template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CC0000"/>
          </a:buClr>
          <a:buSzTx/>
          <a:buFont typeface="Wingdings" pitchFamily="2" charset="2"/>
          <a:buChar char="§"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rgbClr val="CC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CC0000"/>
          </a:buClr>
          <a:buSzTx/>
          <a:buFont typeface="Wingdings" pitchFamily="2" charset="2"/>
          <a:buChar char="§"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rgbClr val="CC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vitch_c++_template2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_c++_template2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_c++_template2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_c++_template2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_c++_template2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_c++_template2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_c++_template2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3_102">
  <a:themeElements>
    <a:clrScheme name="102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02">
      <a:majorFont>
        <a:latin typeface="Arial Unicode MS"/>
        <a:ea typeface="Arial Unicode MS"/>
        <a:cs typeface="Arial Unicode MS"/>
      </a:majorFont>
      <a:minorFont>
        <a:latin typeface="Arial Unicode MS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02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2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2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backup:Users:marktemelko:dayjob:Oh_Type_Documents:Savitch_Cplusplus_ppt:Savitch_AbsC++PPT:savitch_c++PPT_template:savitch_c++_template2.pot</Template>
  <TotalTime>24719</TotalTime>
  <Words>2962</Words>
  <Application>Microsoft Office PowerPoint</Application>
  <PresentationFormat>Letter Paper (8.5x11 in)</PresentationFormat>
  <Paragraphs>790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55</vt:i4>
      </vt:variant>
    </vt:vector>
  </HeadingPairs>
  <TitlesOfParts>
    <vt:vector size="80" baseType="lpstr">
      <vt:lpstr>Arial Unicode MS</vt:lpstr>
      <vt:lpstr>Algerian</vt:lpstr>
      <vt:lpstr>Arial</vt:lpstr>
      <vt:lpstr>Berlin Sans FB</vt:lpstr>
      <vt:lpstr>Calibri</vt:lpstr>
      <vt:lpstr>Monotype Sorts</vt:lpstr>
      <vt:lpstr>Symbol</vt:lpstr>
      <vt:lpstr>Tahoma</vt:lpstr>
      <vt:lpstr>Times New Roman</vt:lpstr>
      <vt:lpstr>Wingdings</vt:lpstr>
      <vt:lpstr>102</vt:lpstr>
      <vt:lpstr>1_savitch_c++_template2</vt:lpstr>
      <vt:lpstr>Office Theme</vt:lpstr>
      <vt:lpstr>1_102</vt:lpstr>
      <vt:lpstr>2_102</vt:lpstr>
      <vt:lpstr>5_savitch_c++_template2</vt:lpstr>
      <vt:lpstr>2_Default Design</vt:lpstr>
      <vt:lpstr>6_savitch_c++_template2</vt:lpstr>
      <vt:lpstr>3_102</vt:lpstr>
      <vt:lpstr>7_savitch_c++_template2</vt:lpstr>
      <vt:lpstr>4_102</vt:lpstr>
      <vt:lpstr>5_102</vt:lpstr>
      <vt:lpstr>1_sms.display</vt:lpstr>
      <vt:lpstr>2_savitch_c++_template2</vt:lpstr>
      <vt:lpstr>4_Default Design</vt:lpstr>
      <vt:lpstr>PowerPoint Presentation</vt:lpstr>
      <vt:lpstr>HealthCare.gov October 21, 2013 </vt:lpstr>
      <vt:lpstr>PowerPoint Presentation</vt:lpstr>
      <vt:lpstr>The Unified Modeling Language</vt:lpstr>
      <vt:lpstr>Start with OOA&amp;OOD or Coding?</vt:lpstr>
      <vt:lpstr>OO Analysis &amp; Design: UML</vt:lpstr>
      <vt:lpstr>Unified Modeling Language</vt:lpstr>
      <vt:lpstr>MVC Model View Controller</vt:lpstr>
      <vt:lpstr>Unified Modeling Language</vt:lpstr>
      <vt:lpstr>PowerPoint Presentation</vt:lpstr>
      <vt:lpstr>Movie Company System Requirements</vt:lpstr>
      <vt:lpstr>Movie Company System Requirements</vt:lpstr>
      <vt:lpstr>Movie Company System Requirements SAMPLE</vt:lpstr>
      <vt:lpstr>UML USE CASE MODELING </vt:lpstr>
      <vt:lpstr>Movie Company System  UML USE CASE MODEL</vt:lpstr>
      <vt:lpstr>Movie Company System  UML USE CASE MODEL</vt:lpstr>
      <vt:lpstr>Movie Company System  UML USE CASE MODEL - WHAT</vt:lpstr>
      <vt:lpstr>PowerPoint Presentation</vt:lpstr>
      <vt:lpstr>PowerPoint Presentation</vt:lpstr>
      <vt:lpstr>PowerPoint Presentation</vt:lpstr>
      <vt:lpstr>Movie Company System  UML USE CASE MODEL</vt:lpstr>
      <vt:lpstr>Movie Company System  UML USE CASE MODEL</vt:lpstr>
      <vt:lpstr>Movie Company System  UML USE CASE Description</vt:lpstr>
      <vt:lpstr>Movie Company System  UML USE CASE Description</vt:lpstr>
      <vt:lpstr>Movie Company System  UML USE CASE Description</vt:lpstr>
      <vt:lpstr>Movie Company System  UML USE CASE Description</vt:lpstr>
      <vt:lpstr>Movie Company System  UML USE CASE Description</vt:lpstr>
      <vt:lpstr>Movie Company System  UML USE CASE Description</vt:lpstr>
      <vt:lpstr>Movie Company System  UML USE CASE Description</vt:lpstr>
      <vt:lpstr>Movie Company System  UML USE CASE Description</vt:lpstr>
      <vt:lpstr>Movie Company System  UML USE CASE MODEL</vt:lpstr>
      <vt:lpstr>Movie Company System  UML USE CASE MODEL</vt:lpstr>
      <vt:lpstr>PowerPoint Presentation</vt:lpstr>
      <vt:lpstr>PowerPoint Presentation</vt:lpstr>
      <vt:lpstr>UML MVC CLASS MODELING</vt:lpstr>
      <vt:lpstr>Movie Company System  UML MVC CLASS MODEL</vt:lpstr>
      <vt:lpstr>Movie Company System  UML MVC CLASS MODEL</vt:lpstr>
      <vt:lpstr>Movie Company System  UML MVC CLASS MODEL</vt:lpstr>
      <vt:lpstr>Movie Company System  UML MVC CLASS MODEL</vt:lpstr>
      <vt:lpstr>Movie Company System  UML MVC CLASS MODEL</vt:lpstr>
      <vt:lpstr>Movie Company System  UML MVC CLASS MODEL</vt:lpstr>
      <vt:lpstr>Movie Company System  UML MVC CLASS MODEL</vt:lpstr>
      <vt:lpstr>Movie Company System  UML MVC CLASS MODEL</vt:lpstr>
      <vt:lpstr>Movie Company System  UML MVC CLASS MODEL</vt:lpstr>
      <vt:lpstr>Movie Company System  UML MVC CLASS MODEL</vt:lpstr>
      <vt:lpstr>Movie Company System  UML MVC CLASS MODEL</vt:lpstr>
      <vt:lpstr>Movie Company System  UML MVC CLASS MODEL</vt:lpstr>
      <vt:lpstr>Movie Company System  UML MVC CLASS MODEL</vt:lpstr>
      <vt:lpstr>Movie Company System  UML MVC CLASS MODEL</vt:lpstr>
      <vt:lpstr>Movie Company System  UML MVC CLASS MODEL</vt:lpstr>
      <vt:lpstr>Movie Company System  UML MVC CLASS MODEL</vt:lpstr>
      <vt:lpstr>Movie Company System  UML MVC CLASS MODEL</vt:lpstr>
      <vt:lpstr>PowerPoint Presentation</vt:lpstr>
      <vt:lpstr>PowerPoint Presentation</vt:lpstr>
      <vt:lpstr>PowerPoint Presentation</vt:lpstr>
    </vt:vector>
  </TitlesOfParts>
  <Company>Addison Wesley 2002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Hakan Haberdar</dc:creator>
  <cp:lastModifiedBy>vhilford-admin</cp:lastModifiedBy>
  <cp:revision>1038</cp:revision>
  <cp:lastPrinted>2001-11-04T00:51:13Z</cp:lastPrinted>
  <dcterms:created xsi:type="dcterms:W3CDTF">2001-10-30T21:43:48Z</dcterms:created>
  <dcterms:modified xsi:type="dcterms:W3CDTF">2018-02-04T22:47:00Z</dcterms:modified>
</cp:coreProperties>
</file>